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0"/>
  </p:notesMasterIdLst>
  <p:sldIdLst>
    <p:sldId id="257" r:id="rId2"/>
    <p:sldId id="306" r:id="rId3"/>
    <p:sldId id="258" r:id="rId4"/>
    <p:sldId id="290" r:id="rId5"/>
    <p:sldId id="295" r:id="rId6"/>
    <p:sldId id="259" r:id="rId7"/>
    <p:sldId id="261" r:id="rId8"/>
    <p:sldId id="292" r:id="rId9"/>
    <p:sldId id="296" r:id="rId10"/>
    <p:sldId id="262" r:id="rId11"/>
    <p:sldId id="291" r:id="rId12"/>
    <p:sldId id="307" r:id="rId13"/>
    <p:sldId id="260" r:id="rId14"/>
    <p:sldId id="297" r:id="rId15"/>
    <p:sldId id="298" r:id="rId16"/>
    <p:sldId id="301" r:id="rId17"/>
    <p:sldId id="263" r:id="rId18"/>
    <p:sldId id="264" r:id="rId19"/>
    <p:sldId id="299" r:id="rId20"/>
    <p:sldId id="266" r:id="rId21"/>
    <p:sldId id="308" r:id="rId22"/>
    <p:sldId id="267" r:id="rId23"/>
    <p:sldId id="302" r:id="rId24"/>
    <p:sldId id="265" r:id="rId25"/>
    <p:sldId id="303" r:id="rId26"/>
    <p:sldId id="268" r:id="rId27"/>
    <p:sldId id="304" r:id="rId28"/>
    <p:sldId id="305" r:id="rId29"/>
    <p:sldId id="309" r:id="rId30"/>
    <p:sldId id="310" r:id="rId31"/>
    <p:sldId id="269" r:id="rId32"/>
    <p:sldId id="270" r:id="rId33"/>
    <p:sldId id="311" r:id="rId34"/>
    <p:sldId id="271" r:id="rId35"/>
    <p:sldId id="272" r:id="rId36"/>
    <p:sldId id="312" r:id="rId37"/>
    <p:sldId id="313" r:id="rId38"/>
    <p:sldId id="314" r:id="rId39"/>
    <p:sldId id="315" r:id="rId40"/>
    <p:sldId id="273" r:id="rId41"/>
    <p:sldId id="274" r:id="rId42"/>
    <p:sldId id="317" r:id="rId43"/>
    <p:sldId id="275" r:id="rId44"/>
    <p:sldId id="319" r:id="rId45"/>
    <p:sldId id="318" r:id="rId46"/>
    <p:sldId id="320" r:id="rId47"/>
    <p:sldId id="321" r:id="rId48"/>
    <p:sldId id="276" r:id="rId49"/>
    <p:sldId id="322" r:id="rId50"/>
    <p:sldId id="277" r:id="rId51"/>
    <p:sldId id="278" r:id="rId52"/>
    <p:sldId id="323" r:id="rId53"/>
    <p:sldId id="324" r:id="rId54"/>
    <p:sldId id="325" r:id="rId55"/>
    <p:sldId id="279" r:id="rId56"/>
    <p:sldId id="326" r:id="rId57"/>
    <p:sldId id="327" r:id="rId58"/>
    <p:sldId id="328" r:id="rId59"/>
    <p:sldId id="280" r:id="rId60"/>
    <p:sldId id="281" r:id="rId61"/>
    <p:sldId id="329" r:id="rId62"/>
    <p:sldId id="330" r:id="rId63"/>
    <p:sldId id="331" r:id="rId64"/>
    <p:sldId id="282" r:id="rId65"/>
    <p:sldId id="333" r:id="rId66"/>
    <p:sldId id="283" r:id="rId67"/>
    <p:sldId id="332" r:id="rId68"/>
    <p:sldId id="284" r:id="rId69"/>
    <p:sldId id="334" r:id="rId70"/>
    <p:sldId id="335" r:id="rId71"/>
    <p:sldId id="336" r:id="rId72"/>
    <p:sldId id="286" r:id="rId73"/>
    <p:sldId id="338" r:id="rId74"/>
    <p:sldId id="287" r:id="rId75"/>
    <p:sldId id="339" r:id="rId76"/>
    <p:sldId id="288" r:id="rId77"/>
    <p:sldId id="289" r:id="rId78"/>
    <p:sldId id="340" r:id="rId7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05" autoAdjust="0"/>
    <p:restoredTop sz="94660"/>
  </p:normalViewPr>
  <p:slideViewPr>
    <p:cSldViewPr snapToGrid="0">
      <p:cViewPr>
        <p:scale>
          <a:sx n="62" d="100"/>
          <a:sy n="62" d="100"/>
        </p:scale>
        <p:origin x="162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5C6E27-E803-47D1-B22B-896EC80C8F81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DEB063-179A-4E44-A9AA-CEA391444637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841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200" b="0" dirty="0">
                <a:solidFill>
                  <a:schemeClr val="tx1"/>
                </a:solidFill>
                <a:latin typeface="Times New Roman CYR" panose="02020603050405020304" pitchFamily="18" charset="0"/>
                <a:cs typeface="Times New Roman CYR" panose="02020603050405020304" pitchFamily="18" charset="0"/>
              </a:rPr>
              <a:t>45.</a:t>
            </a:r>
            <a:endParaRPr lang="en-US" sz="1200" b="0" dirty="0">
              <a:solidFill>
                <a:schemeClr val="tx1"/>
              </a:solidFill>
              <a:latin typeface="Times New Roman CYR" panose="02020603050405020304" pitchFamily="18" charset="0"/>
              <a:cs typeface="Times New Roman CYR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EB063-179A-4E44-A9AA-CEA391444637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26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EB063-179A-4E44-A9AA-CEA391444637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152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9CB95-23E3-46CE-BE7A-A71983DDCAF4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69BAB-ABDD-4BB3-AE38-DE304443241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344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9CB95-23E3-46CE-BE7A-A71983DDCAF4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69BAB-ABDD-4BB3-AE38-DE304443241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877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9CB95-23E3-46CE-BE7A-A71983DDCAF4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69BAB-ABDD-4BB3-AE38-DE304443241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776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9CB95-23E3-46CE-BE7A-A71983DDCAF4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69BAB-ABDD-4BB3-AE38-DE304443241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092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9CB95-23E3-46CE-BE7A-A71983DDCAF4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69BAB-ABDD-4BB3-AE38-DE304443241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77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9CB95-23E3-46CE-BE7A-A71983DDCAF4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69BAB-ABDD-4BB3-AE38-DE304443241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965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9CB95-23E3-46CE-BE7A-A71983DDCAF4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69BAB-ABDD-4BB3-AE38-DE304443241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22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9CB95-23E3-46CE-BE7A-A71983DDCAF4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69BAB-ABDD-4BB3-AE38-DE304443241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711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9CB95-23E3-46CE-BE7A-A71983DDCAF4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69BAB-ABDD-4BB3-AE38-DE304443241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699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9CB95-23E3-46CE-BE7A-A71983DDCAF4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69BAB-ABDD-4BB3-AE38-DE304443241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167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9CB95-23E3-46CE-BE7A-A71983DDCAF4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69BAB-ABDD-4BB3-AE38-DE304443241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981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9CB95-23E3-46CE-BE7A-A71983DDCAF4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69BAB-ABDD-4BB3-AE38-DE304443241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678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0244" y="0"/>
            <a:ext cx="7622589" cy="743368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94467" y="-138793"/>
            <a:ext cx="446177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b="1" dirty="0" smtClean="0">
                <a:latin typeface="Times New Roman CYR" panose="02020603050405020304" pitchFamily="18" charset="0"/>
                <a:ea typeface="Times New Roman" panose="02020603050405020304" pitchFamily="18" charset="0"/>
              </a:rPr>
              <a:t>    «</a:t>
            </a:r>
            <a:r>
              <a:rPr lang="uk-UA" b="1" dirty="0">
                <a:latin typeface="Times New Roman CYR" panose="02020603050405020304" pitchFamily="18" charset="0"/>
                <a:ea typeface="Times New Roman" panose="02020603050405020304" pitchFamily="18" charset="0"/>
              </a:rPr>
              <a:t>ЗАТВЕРДЖУЮ» </a:t>
            </a:r>
            <a:r>
              <a:rPr lang="uk-UA" b="1" dirty="0" smtClean="0">
                <a:latin typeface="Times New Roman CYR" panose="02020603050405020304" pitchFamily="18" charset="0"/>
                <a:ea typeface="Times New Roman" panose="02020603050405020304" pitchFamily="18" charset="0"/>
              </a:rPr>
              <a:t>       </a:t>
            </a:r>
            <a:r>
              <a:rPr lang="ru-RU" b="1" dirty="0" smtClean="0">
                <a:latin typeface="Times New Roman CYR" panose="02020603050405020304" pitchFamily="18" charset="0"/>
                <a:ea typeface="Times New Roman" panose="02020603050405020304" pitchFamily="18" charset="0"/>
              </a:rPr>
              <a:t>                                                        </a:t>
            </a:r>
          </a:p>
          <a:p>
            <a:pPr>
              <a:spcAft>
                <a:spcPts val="0"/>
              </a:spcAft>
            </a:pPr>
            <a:endParaRPr lang="ru-RU" b="1" dirty="0">
              <a:latin typeface="Times New Roman CYR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 smtClean="0">
                <a:latin typeface="Times New Roman CYR" panose="02020603050405020304" pitchFamily="18" charset="0"/>
                <a:ea typeface="Times New Roman" panose="02020603050405020304" pitchFamily="18" charset="0"/>
              </a:rPr>
              <a:t>____   _____  </a:t>
            </a:r>
            <a:r>
              <a:rPr lang="ru-RU" b="1" u="sng" dirty="0" smtClean="0">
                <a:latin typeface="Times New Roman CYR" panose="02020603050405020304" pitchFamily="18" charset="0"/>
                <a:ea typeface="Times New Roman" panose="02020603050405020304" pitchFamily="18" charset="0"/>
              </a:rPr>
              <a:t>2023 </a:t>
            </a:r>
            <a:r>
              <a:rPr lang="ru-RU" b="1" dirty="0" smtClean="0">
                <a:latin typeface="Times New Roman CYR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uk-UA" b="1" dirty="0">
                <a:latin typeface="Times New Roman CYR" panose="02020603050405020304" pitchFamily="18" charset="0"/>
                <a:ea typeface="Times New Roman" panose="02020603050405020304" pitchFamily="18" charset="0"/>
              </a:rPr>
              <a:t>	                                                                    </a:t>
            </a:r>
            <a:r>
              <a:rPr lang="ru-RU" b="1" dirty="0">
                <a:latin typeface="Times New Roman CYR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uk-UA" b="1" dirty="0">
                <a:latin typeface="Times New Roman CYR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b="1" dirty="0">
              <a:latin typeface="Baskerville Old Face" panose="02020602080505020303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uk-UA" b="1" dirty="0" smtClean="0">
              <a:latin typeface="Times New Roman CYR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b="1" dirty="0" smtClean="0">
                <a:latin typeface="Times New Roman CYR" panose="02020603050405020304" pitchFamily="18" charset="0"/>
                <a:ea typeface="Times New Roman" panose="02020603050405020304" pitchFamily="18" charset="0"/>
              </a:rPr>
              <a:t>Директор ліцею                                                                                                                                                                </a:t>
            </a:r>
            <a:endParaRPr lang="en-US" b="1" dirty="0">
              <a:latin typeface="Baskerville Old Face" panose="02020602080505020303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b="1" dirty="0">
                <a:latin typeface="Times New Roman CYR" panose="02020603050405020304" pitchFamily="18" charset="0"/>
                <a:ea typeface="Times New Roman" panose="02020603050405020304" pitchFamily="18" charset="0"/>
              </a:rPr>
              <a:t> </a:t>
            </a:r>
            <a:endParaRPr lang="uk-UA" b="1" dirty="0">
              <a:latin typeface="Times New Roman CYR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b="1" dirty="0" smtClean="0">
                <a:latin typeface="Times New Roman CYR" panose="02020603050405020304" pitchFamily="18" charset="0"/>
                <a:ea typeface="Times New Roman" panose="02020603050405020304" pitchFamily="18" charset="0"/>
              </a:rPr>
              <a:t>______________ Неля МУНТЯН    </a:t>
            </a:r>
            <a:r>
              <a:rPr lang="uk-UA" dirty="0" smtClean="0">
                <a:latin typeface="Times New Roman CYR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dirty="0">
              <a:latin typeface="Baskerville Old Face" panose="02020602080505020303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063370" y="2947843"/>
            <a:ext cx="7067227" cy="3143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3600" b="1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РІЧНИЙ ПЛАН </a:t>
            </a:r>
            <a:br>
              <a:rPr lang="uk-UA" sz="3600" b="1" dirty="0">
                <a:latin typeface="Times New Roman CYR" panose="02020603050405020304" pitchFamily="18" charset="0"/>
                <a:cs typeface="Times New Roman CYR" panose="02020603050405020304" pitchFamily="18" charset="0"/>
              </a:rPr>
            </a:br>
            <a:r>
              <a:rPr lang="uk-UA" sz="3600" b="1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ВИХОВНОЇ РОБОТИ</a:t>
            </a:r>
            <a:r>
              <a:rPr lang="uk-UA" sz="2800" b="1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/>
            </a:r>
            <a:br>
              <a:rPr lang="uk-UA" sz="2800" b="1" dirty="0">
                <a:latin typeface="Times New Roman CYR" panose="02020603050405020304" pitchFamily="18" charset="0"/>
                <a:cs typeface="Times New Roman CYR" panose="02020603050405020304" pitchFamily="18" charset="0"/>
              </a:rPr>
            </a:br>
            <a:r>
              <a:rPr lang="uk-UA" sz="3200" b="1" dirty="0" err="1" smtClean="0">
                <a:latin typeface="Times New Roman CYR" panose="02020603050405020304" pitchFamily="18" charset="0"/>
                <a:cs typeface="Times New Roman CYR" panose="02020603050405020304" pitchFamily="18" charset="0"/>
              </a:rPr>
              <a:t>Костичанівського</a:t>
            </a:r>
            <a:r>
              <a:rPr lang="uk-UA" sz="3200" b="1" dirty="0" smtClean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ліцею</a:t>
            </a:r>
          </a:p>
          <a:p>
            <a:pPr algn="ctr">
              <a:lnSpc>
                <a:spcPct val="150000"/>
              </a:lnSpc>
            </a:pPr>
            <a:r>
              <a:rPr lang="uk-UA" sz="3200" b="1" dirty="0" smtClean="0">
                <a:latin typeface="Times New Roman CYR" panose="02020603050405020304" pitchFamily="18" charset="0"/>
                <a:cs typeface="Times New Roman CYR" panose="02020603050405020304" pitchFamily="18" charset="0"/>
              </a:rPr>
              <a:t>імені Іона </a:t>
            </a:r>
            <a:r>
              <a:rPr lang="uk-UA" sz="3200" b="1" dirty="0" err="1" smtClean="0">
                <a:latin typeface="Times New Roman CYR" panose="02020603050405020304" pitchFamily="18" charset="0"/>
                <a:cs typeface="Times New Roman CYR" panose="02020603050405020304" pitchFamily="18" charset="0"/>
              </a:rPr>
              <a:t>Ватаману</a:t>
            </a:r>
            <a:r>
              <a:rPr lang="uk-UA" sz="3200" b="1" dirty="0" smtClean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endParaRPr lang="en-US" sz="3200" b="1" dirty="0">
              <a:latin typeface="Times New Roman CYR" panose="02020603050405020304" pitchFamily="18" charset="0"/>
              <a:cs typeface="Times New Roman CYR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50589" y="6229804"/>
            <a:ext cx="331663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latin typeface="Times New Roman CYR" panose="02020603050405020304" pitchFamily="18" charset="0"/>
                <a:cs typeface="Times New Roman CYR" panose="02020603050405020304" pitchFamily="18" charset="0"/>
              </a:rPr>
              <a:t>2023</a:t>
            </a:r>
            <a:r>
              <a:rPr lang="en-US" sz="2800" b="1" dirty="0" smtClean="0">
                <a:latin typeface="Times New Roman CYR" panose="02020603050405020304" pitchFamily="18" charset="0"/>
                <a:cs typeface="Times New Roman CYR" panose="02020603050405020304" pitchFamily="18" charset="0"/>
              </a:rPr>
              <a:t>/</a:t>
            </a:r>
            <a:r>
              <a:rPr lang="uk-UA" sz="2800" b="1" dirty="0" smtClean="0">
                <a:latin typeface="Times New Roman CYR" panose="02020603050405020304" pitchFamily="18" charset="0"/>
                <a:cs typeface="Times New Roman CYR" panose="02020603050405020304" pitchFamily="18" charset="0"/>
              </a:rPr>
              <a:t>2024</a:t>
            </a:r>
            <a:r>
              <a:rPr lang="uk-UA" sz="2800" b="1" dirty="0" smtClean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uk-UA" sz="2800" b="1" dirty="0" err="1" smtClean="0">
                <a:latin typeface="Times New Roman CYR" panose="02020603050405020304" pitchFamily="18" charset="0"/>
                <a:cs typeface="Times New Roman CYR" panose="02020603050405020304" pitchFamily="18" charset="0"/>
              </a:rPr>
              <a:t>н.р</a:t>
            </a:r>
            <a:r>
              <a:rPr lang="uk-UA" sz="2800" b="1" dirty="0" smtClean="0">
                <a:latin typeface="Times New Roman CYR" panose="02020603050405020304" pitchFamily="18" charset="0"/>
                <a:cs typeface="Times New Roman CYR" panose="02020603050405020304" pitchFamily="18" charset="0"/>
              </a:rPr>
              <a:t>.</a:t>
            </a:r>
            <a:r>
              <a:rPr lang="uk-UA" sz="2400" b="1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/>
            </a:r>
            <a:br>
              <a:rPr lang="uk-UA" sz="2400" b="1" dirty="0">
                <a:latin typeface="Times New Roman CYR" panose="02020603050405020304" pitchFamily="18" charset="0"/>
                <a:cs typeface="Times New Roman CYR" panose="02020603050405020304" pitchFamily="18" charset="0"/>
              </a:rPr>
            </a:br>
            <a:r>
              <a:rPr lang="uk-UA" sz="2400" b="1" dirty="0" smtClean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endParaRPr lang="en-US" sz="2400" b="1" dirty="0">
              <a:latin typeface="Times New Roman CYR" panose="02020603050405020304" pitchFamily="18" charset="0"/>
              <a:cs typeface="Times New Roman CYR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06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2611698"/>
              </p:ext>
            </p:extLst>
          </p:nvPr>
        </p:nvGraphicFramePr>
        <p:xfrm>
          <a:off x="157542" y="115257"/>
          <a:ext cx="8780064" cy="64922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3984">
                  <a:extLst>
                    <a:ext uri="{9D8B030D-6E8A-4147-A177-3AD203B41FA5}">
                      <a16:colId xmlns:a16="http://schemas.microsoft.com/office/drawing/2014/main" val="1927461925"/>
                    </a:ext>
                  </a:extLst>
                </a:gridCol>
                <a:gridCol w="643125">
                  <a:extLst>
                    <a:ext uri="{9D8B030D-6E8A-4147-A177-3AD203B41FA5}">
                      <a16:colId xmlns:a16="http://schemas.microsoft.com/office/drawing/2014/main" val="3084253695"/>
                    </a:ext>
                  </a:extLst>
                </a:gridCol>
                <a:gridCol w="2975212">
                  <a:extLst>
                    <a:ext uri="{9D8B030D-6E8A-4147-A177-3AD203B41FA5}">
                      <a16:colId xmlns:a16="http://schemas.microsoft.com/office/drawing/2014/main" val="1466211753"/>
                    </a:ext>
                  </a:extLst>
                </a:gridCol>
                <a:gridCol w="2415653">
                  <a:extLst>
                    <a:ext uri="{9D8B030D-6E8A-4147-A177-3AD203B41FA5}">
                      <a16:colId xmlns:a16="http://schemas.microsoft.com/office/drawing/2014/main" val="221319549"/>
                    </a:ext>
                  </a:extLst>
                </a:gridCol>
                <a:gridCol w="1064526">
                  <a:extLst>
                    <a:ext uri="{9D8B030D-6E8A-4147-A177-3AD203B41FA5}">
                      <a16:colId xmlns:a16="http://schemas.microsoft.com/office/drawing/2014/main" val="3309463001"/>
                    </a:ext>
                  </a:extLst>
                </a:gridCol>
                <a:gridCol w="1267564">
                  <a:extLst>
                    <a:ext uri="{9D8B030D-6E8A-4147-A177-3AD203B41FA5}">
                      <a16:colId xmlns:a16="http://schemas.microsoft.com/office/drawing/2014/main" val="4155149722"/>
                    </a:ext>
                  </a:extLst>
                </a:gridCol>
              </a:tblGrid>
              <a:tr h="439524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47.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Вере-сень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Акція «Я —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господар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школи!» (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озеленення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та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благоустрій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класних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кімнат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коридорів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упорядкування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шкільного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подвір’я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)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природи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7635479"/>
                  </a:ext>
                </a:extLst>
              </a:tr>
              <a:tr h="266915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48.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Вере-сень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Акція «Щоденник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добрих справ школи». Благодійна акція «Розпочинаємо творити добро» збір допомоги військовим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держави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суспільства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/>
                      </a:r>
                      <a:b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</a:b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людей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692911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49.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Вере-сень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Засідання самоврядування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«Річне планування. Плануй та дій»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Сприяння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творчому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розвитку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особистості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7-11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351261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50.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Вере-сень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Операція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Сім’я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».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Складання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актів</a:t>
                      </a:r>
                      <a:endParaRPr lang="ru-RU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обстеження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житлово-побутових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умов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сімей</a:t>
                      </a:r>
                      <a:r>
                        <a:rPr lang="ru-RU" sz="1400" baseline="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категорійних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дітей</a:t>
                      </a:r>
                      <a:endParaRPr lang="ru-RU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Робота з батьками та учнями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 smtClean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ЗДВР, </a:t>
                      </a:r>
                      <a:r>
                        <a:rPr kumimoji="0" lang="uk-UA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Педагог-організатор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 CYR" panose="02020603050405020304" pitchFamily="18" charset="0"/>
                        <a:ea typeface="+mn-ea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4089212"/>
                  </a:ext>
                </a:extLst>
              </a:tr>
              <a:tr h="522093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51.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Вере-сень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Аналіз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стану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відвідування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учнями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закладу</a:t>
                      </a:r>
                      <a:r>
                        <a:rPr lang="ru-RU" sz="1400" baseline="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за вересень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Правове виховання та профілактична робота з учнями. Соціальний захист учнів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7-11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 smtClean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ЗДВР, </a:t>
                      </a:r>
                      <a:r>
                        <a:rPr lang="uk-UA" sz="1400" b="0" dirty="0" err="1" smtClean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соц.пед</a:t>
                      </a:r>
                      <a:r>
                        <a:rPr lang="uk-UA" sz="1400" b="0" dirty="0" smtClean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.</a:t>
                      </a:r>
                      <a:r>
                        <a:rPr kumimoji="0" lang="uk-UA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Педагог-організатор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 CYR" panose="02020603050405020304" pitchFamily="18" charset="0"/>
                        <a:ea typeface="+mn-ea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028403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52.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Вере-сень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Складання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соціальних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паспортів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класів</a:t>
                      </a:r>
                      <a:r>
                        <a:rPr lang="ru-RU" sz="1400" baseline="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школи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Правове виховання та профілактична робота з учнями. Соціальний захист учнів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 smtClean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ЗДВР, </a:t>
                      </a:r>
                      <a:r>
                        <a:rPr kumimoji="0" lang="uk-UA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Соц.пед</a:t>
                      </a:r>
                      <a:r>
                        <a:rPr kumimoji="0" lang="uk-UA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.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 CYR" panose="02020603050405020304" pitchFamily="18" charset="0"/>
                        <a:ea typeface="+mn-ea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2169831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53.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Вере-сень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Проведення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анкетування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з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учнями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батьками</a:t>
                      </a:r>
                      <a:r>
                        <a:rPr lang="ru-RU" sz="1400" baseline="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 метою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вивчення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сім’ї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Робота з батьками та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учнями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 smtClean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ЗДВР, </a:t>
                      </a:r>
                      <a:r>
                        <a:rPr lang="uk-UA" sz="1400" b="0" dirty="0" err="1" smtClean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соц.пед</a:t>
                      </a:r>
                      <a:r>
                        <a:rPr lang="uk-UA" sz="1400" b="0" dirty="0" smtClean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1073389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54.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Вере-сень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Поповнення сайту школи новинами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4309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6236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3857437"/>
              </p:ext>
            </p:extLst>
          </p:nvPr>
        </p:nvGraphicFramePr>
        <p:xfrm>
          <a:off x="157542" y="115257"/>
          <a:ext cx="8780064" cy="495268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3984">
                  <a:extLst>
                    <a:ext uri="{9D8B030D-6E8A-4147-A177-3AD203B41FA5}">
                      <a16:colId xmlns:a16="http://schemas.microsoft.com/office/drawing/2014/main" val="1927461925"/>
                    </a:ext>
                  </a:extLst>
                </a:gridCol>
                <a:gridCol w="643125">
                  <a:extLst>
                    <a:ext uri="{9D8B030D-6E8A-4147-A177-3AD203B41FA5}">
                      <a16:colId xmlns:a16="http://schemas.microsoft.com/office/drawing/2014/main" val="3084253695"/>
                    </a:ext>
                  </a:extLst>
                </a:gridCol>
                <a:gridCol w="3002507">
                  <a:extLst>
                    <a:ext uri="{9D8B030D-6E8A-4147-A177-3AD203B41FA5}">
                      <a16:colId xmlns:a16="http://schemas.microsoft.com/office/drawing/2014/main" val="1466211753"/>
                    </a:ext>
                  </a:extLst>
                </a:gridCol>
                <a:gridCol w="2388358">
                  <a:extLst>
                    <a:ext uri="{9D8B030D-6E8A-4147-A177-3AD203B41FA5}">
                      <a16:colId xmlns:a16="http://schemas.microsoft.com/office/drawing/2014/main" val="221319549"/>
                    </a:ext>
                  </a:extLst>
                </a:gridCol>
                <a:gridCol w="1064526">
                  <a:extLst>
                    <a:ext uri="{9D8B030D-6E8A-4147-A177-3AD203B41FA5}">
                      <a16:colId xmlns:a16="http://schemas.microsoft.com/office/drawing/2014/main" val="3309463001"/>
                    </a:ext>
                  </a:extLst>
                </a:gridCol>
                <a:gridCol w="1267564">
                  <a:extLst>
                    <a:ext uri="{9D8B030D-6E8A-4147-A177-3AD203B41FA5}">
                      <a16:colId xmlns:a16="http://schemas.microsoft.com/office/drawing/2014/main" val="4155149722"/>
                    </a:ext>
                  </a:extLst>
                </a:gridCol>
              </a:tblGrid>
              <a:tr h="4499010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55.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Вере-сень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Тиждень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протипожежної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безпеки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Щоб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вогонь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не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завдав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біди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будь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обережним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з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ним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завжди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!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або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Збереження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життя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під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час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воєнного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стану» (в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залежності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від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ситуації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)</a:t>
                      </a:r>
                    </a:p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✓ Дайджест з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протипожежної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безпеки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.</a:t>
                      </a:r>
                    </a:p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✓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Виховний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калейдоскоп з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протипожежної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безпеки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.</a:t>
                      </a:r>
                    </a:p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✓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Виставка-огляд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літератури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«З вогнем не</a:t>
                      </a:r>
                    </a:p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жартуй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».</a:t>
                      </a:r>
                    </a:p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✓ Перегляд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навчально-пізнавального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фільму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«Правила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безпеки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– правила</a:t>
                      </a:r>
                    </a:p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життя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</a:t>
                      </a:r>
                    </a:p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✓ Конкурс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малюнків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Обережно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</a:t>
                      </a:r>
                    </a:p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небезпека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!»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Охорона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життя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та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Здоров’я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учнів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ЗДВР,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кл.керівники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185777"/>
                  </a:ext>
                </a:extLst>
              </a:tr>
              <a:tr h="453679"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0791501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2233" y="2591601"/>
            <a:ext cx="5526237" cy="5016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568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chemeClr val="accent4">
                <a:lumMod val="60000"/>
                <a:lumOff val="40000"/>
              </a:schemeClr>
            </a:gs>
            <a:gs pos="37000">
              <a:srgbClr val="EFD783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53549"/>
            <a:ext cx="9144000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 panose="02020603050405020304" pitchFamily="18" charset="0"/>
                <a:cs typeface="Times New Roman CYR" panose="02020603050405020304" pitchFamily="18" charset="0"/>
              </a:rPr>
              <a:t>ЖОВТЕНЬ</a:t>
            </a:r>
          </a:p>
          <a:p>
            <a:pPr algn="ctr"/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 panose="02020603050405020304" pitchFamily="18" charset="0"/>
                <a:cs typeface="Times New Roman CYR" panose="02020603050405020304" pitchFamily="18" charset="0"/>
              </a:rPr>
              <a:t>СХОДИНКА</a:t>
            </a:r>
          </a:p>
          <a:p>
            <a:pPr algn="ctr"/>
            <a:r>
              <a:rPr lang="ru-RU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 panose="02020603050405020304" pitchFamily="18" charset="0"/>
                <a:cs typeface="Times New Roman CYR" panose="02020603050405020304" pitchFamily="18" charset="0"/>
              </a:rPr>
              <a:t>військово-патріотичного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 panose="02020603050405020304" pitchFamily="18" charset="0"/>
                <a:cs typeface="Times New Roman CYR" panose="02020603050405020304" pitchFamily="18" charset="0"/>
              </a:rPr>
              <a:t>виховання</a:t>
            </a:r>
            <a:endParaRPr lang="ru-RU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 CYR" panose="02020603050405020304" pitchFamily="18" charset="0"/>
              <a:cs typeface="Times New Roman CYR" panose="02020603050405020304" pitchFamily="18" charset="0"/>
            </a:endParaRPr>
          </a:p>
          <a:p>
            <a:pPr algn="ctr"/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 panose="02020603050405020304" pitchFamily="18" charset="0"/>
                <a:cs typeface="Times New Roman CYR" panose="02020603050405020304" pitchFamily="18" charset="0"/>
              </a:rPr>
              <a:t>«Люблю я край </a:t>
            </a:r>
            <a:r>
              <a:rPr lang="ru-RU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 panose="02020603050405020304" pitchFamily="18" charset="0"/>
                <a:cs typeface="Times New Roman CYR" panose="02020603050405020304" pitchFamily="18" charset="0"/>
              </a:rPr>
              <a:t>свій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 panose="02020603050405020304" pitchFamily="18" charset="0"/>
                <a:cs typeface="Times New Roman CYR" panose="02020603050405020304" pitchFamily="18" charset="0"/>
              </a:rPr>
              <a:t>дорогий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 panose="02020603050405020304" pitchFamily="18" charset="0"/>
                <a:cs typeface="Times New Roman CYR" panose="02020603050405020304" pitchFamily="18" charset="0"/>
              </a:rPr>
              <a:t>, </a:t>
            </a:r>
            <a:r>
              <a:rPr lang="ru-RU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 panose="02020603050405020304" pitchFamily="18" charset="0"/>
                <a:cs typeface="Times New Roman CYR" panose="02020603050405020304" pitchFamily="18" charset="0"/>
              </a:rPr>
              <a:t>що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 panose="02020603050405020304" pitchFamily="18" charset="0"/>
                <a:cs typeface="Times New Roman CYR" panose="02020603050405020304" pitchFamily="18" charset="0"/>
              </a:rPr>
              <a:t>зветься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 panose="02020603050405020304" pitchFamily="18" charset="0"/>
                <a:cs typeface="Times New Roman CYR" panose="02020603050405020304" pitchFamily="18" charset="0"/>
              </a:rPr>
              <a:t>Україна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 panose="02020603050405020304" pitchFamily="18" charset="0"/>
                <a:cs typeface="Times New Roman CYR" panose="02020603050405020304" pitchFamily="18" charset="0"/>
              </a:rPr>
              <a:t>!»</a:t>
            </a:r>
          </a:p>
          <a:p>
            <a:r>
              <a:rPr lang="ru-RU" b="1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Компетентність</a:t>
            </a:r>
            <a:r>
              <a:rPr lang="ru-RU" b="1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: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громадянська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та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соціальна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,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підприємливість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,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Усі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форми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поведінки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,</a:t>
            </a:r>
          </a:p>
          <a:p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які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потрібні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для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ефективної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та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конструктивної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участі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у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громадському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житті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, на</a:t>
            </a:r>
          </a:p>
          <a:p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роботі.Уміння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генерувати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нові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ідеї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й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ініціативи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та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втілювати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їх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у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життя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з метою</a:t>
            </a:r>
          </a:p>
          <a:p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підвищення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як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власного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соціального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статусу та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добробуту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, так і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розвитку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суспільства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і</a:t>
            </a:r>
          </a:p>
          <a:p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держави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.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Здатність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і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готовність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до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продуктивної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трудової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діяльності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,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набуття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нових</a:t>
            </a:r>
            <a:endParaRPr lang="ru-RU" dirty="0">
              <a:latin typeface="Times New Roman CYR" panose="02020603050405020304" pitchFamily="18" charset="0"/>
              <a:cs typeface="Times New Roman CYR" panose="02020603050405020304" pitchFamily="18" charset="0"/>
            </a:endParaRPr>
          </a:p>
          <a:p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професійних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навичок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,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оволодівати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суміжними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й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новими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напрямами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діяльності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.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Здатність</a:t>
            </a:r>
            <a:endParaRPr lang="ru-RU" dirty="0">
              <a:latin typeface="Times New Roman CYR" panose="02020603050405020304" pitchFamily="18" charset="0"/>
              <a:cs typeface="Times New Roman CYR" panose="02020603050405020304" pitchFamily="18" charset="0"/>
            </a:endParaRPr>
          </a:p>
          <a:p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до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підприємницького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ризику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.</a:t>
            </a:r>
          </a:p>
          <a:p>
            <a:r>
              <a:rPr lang="ru-RU" b="1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Основний</a:t>
            </a:r>
            <a:r>
              <a:rPr lang="ru-RU" b="1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b="1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зміст</a:t>
            </a:r>
            <a:r>
              <a:rPr lang="ru-RU" b="1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b="1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виховання</a:t>
            </a:r>
            <a:r>
              <a:rPr lang="ru-RU" b="1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: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ціннісне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ставлення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особистості до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суспільства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і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держави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,</a:t>
            </a:r>
          </a:p>
          <a:p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ціннісне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ставлення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до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праці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.</a:t>
            </a:r>
          </a:p>
          <a:p>
            <a:r>
              <a:rPr lang="ru-RU" b="1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Кредо: 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«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Йдемо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чумацькими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шляхами,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сіллю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землі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в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єднанні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станемо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!»</a:t>
            </a:r>
          </a:p>
          <a:p>
            <a:r>
              <a:rPr lang="ru-RU" b="1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Мета: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забезпечення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умов для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вивчення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вікових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традицій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та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героїчних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сторінок</a:t>
            </a:r>
            <a:endParaRPr lang="ru-RU" dirty="0">
              <a:latin typeface="Times New Roman CYR" panose="02020603050405020304" pitchFamily="18" charset="0"/>
              <a:cs typeface="Times New Roman CYR" panose="02020603050405020304" pitchFamily="18" charset="0"/>
            </a:endParaRPr>
          </a:p>
          <a:p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українського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народу,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виховування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почуття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гордості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та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вдячності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до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своєї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держави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,</a:t>
            </a:r>
          </a:p>
          <a:p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народу,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історії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,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формування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особистості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учня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як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громадянина-патріота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. Формування</a:t>
            </a:r>
          </a:p>
          <a:p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патріотичних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почуттів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,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виховання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високого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ідеалу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служіння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народові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,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готовності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до</a:t>
            </a:r>
          </a:p>
          <a:p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трудового та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героїчного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подвигів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в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ім’я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процвітання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української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держави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.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Виховання</a:t>
            </a:r>
            <a:endParaRPr lang="ru-RU" dirty="0">
              <a:latin typeface="Times New Roman CYR" panose="02020603050405020304" pitchFamily="18" charset="0"/>
              <a:cs typeface="Times New Roman CYR" panose="02020603050405020304" pitchFamily="18" charset="0"/>
            </a:endParaRPr>
          </a:p>
          <a:p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людини-патріота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,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вироблення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глибокого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розуміння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громадянського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обов’язку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,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спонукання</a:t>
            </a:r>
            <a:endParaRPr lang="ru-RU" dirty="0">
              <a:latin typeface="Times New Roman CYR" panose="02020603050405020304" pitchFamily="18" charset="0"/>
              <a:cs typeface="Times New Roman CYR" panose="02020603050405020304" pitchFamily="18" charset="0"/>
            </a:endParaRPr>
          </a:p>
          <a:p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до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фізичного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вдосконалення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та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вивчення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національних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традицій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та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героїчних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сторінок</a:t>
            </a:r>
            <a:endParaRPr lang="ru-RU" dirty="0">
              <a:latin typeface="Times New Roman CYR" panose="02020603050405020304" pitchFamily="18" charset="0"/>
              <a:cs typeface="Times New Roman CYR" panose="02020603050405020304" pitchFamily="18" charset="0"/>
            </a:endParaRPr>
          </a:p>
          <a:p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історії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українського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народу.</a:t>
            </a:r>
          </a:p>
        </p:txBody>
      </p:sp>
    </p:spTree>
    <p:extLst>
      <p:ext uri="{BB962C8B-B14F-4D97-AF65-F5344CB8AC3E}">
        <p14:creationId xmlns:p14="http://schemas.microsoft.com/office/powerpoint/2010/main" val="3044605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9384818"/>
              </p:ext>
            </p:extLst>
          </p:nvPr>
        </p:nvGraphicFramePr>
        <p:xfrm>
          <a:off x="186518" y="400110"/>
          <a:ext cx="8780064" cy="628865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3984">
                  <a:extLst>
                    <a:ext uri="{9D8B030D-6E8A-4147-A177-3AD203B41FA5}">
                      <a16:colId xmlns:a16="http://schemas.microsoft.com/office/drawing/2014/main" val="1927461925"/>
                    </a:ext>
                  </a:extLst>
                </a:gridCol>
                <a:gridCol w="750626">
                  <a:extLst>
                    <a:ext uri="{9D8B030D-6E8A-4147-A177-3AD203B41FA5}">
                      <a16:colId xmlns:a16="http://schemas.microsoft.com/office/drawing/2014/main" val="3084253695"/>
                    </a:ext>
                  </a:extLst>
                </a:gridCol>
                <a:gridCol w="3166281">
                  <a:extLst>
                    <a:ext uri="{9D8B030D-6E8A-4147-A177-3AD203B41FA5}">
                      <a16:colId xmlns:a16="http://schemas.microsoft.com/office/drawing/2014/main" val="1466211753"/>
                    </a:ext>
                  </a:extLst>
                </a:gridCol>
                <a:gridCol w="1910687">
                  <a:extLst>
                    <a:ext uri="{9D8B030D-6E8A-4147-A177-3AD203B41FA5}">
                      <a16:colId xmlns:a16="http://schemas.microsoft.com/office/drawing/2014/main" val="221319549"/>
                    </a:ext>
                  </a:extLst>
                </a:gridCol>
                <a:gridCol w="1255594">
                  <a:extLst>
                    <a:ext uri="{9D8B030D-6E8A-4147-A177-3AD203B41FA5}">
                      <a16:colId xmlns:a16="http://schemas.microsoft.com/office/drawing/2014/main" val="3309463001"/>
                    </a:ext>
                  </a:extLst>
                </a:gridCol>
                <a:gridCol w="1282892">
                  <a:extLst>
                    <a:ext uri="{9D8B030D-6E8A-4147-A177-3AD203B41FA5}">
                      <a16:colId xmlns:a16="http://schemas.microsoft.com/office/drawing/2014/main" val="4155149722"/>
                    </a:ext>
                  </a:extLst>
                </a:gridCol>
              </a:tblGrid>
              <a:tr h="527938"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en-US" sz="14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</a:t>
                      </a:r>
                      <a:endParaRPr lang="en-US" sz="14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ЗМІСТ ДІЯЛЬНОСТІ</a:t>
                      </a:r>
                      <a:endParaRPr lang="en-US" sz="14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НАПРЯМ ВИХОВНОЇ РОБОТИ</a:t>
                      </a:r>
                      <a:endParaRPr lang="en-US" sz="14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ВІКОВА КАТЕГОРІЯ</a:t>
                      </a:r>
                      <a:endParaRPr lang="en-US" sz="14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ВІДПОВІ-ДАЛЬНИЙ</a:t>
                      </a:r>
                      <a:endParaRPr lang="en-US" sz="14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5215372"/>
                  </a:ext>
                </a:extLst>
              </a:tr>
              <a:tr h="527938"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Жов-тень</a:t>
                      </a:r>
                      <a:endParaRPr lang="en-US" sz="140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Всеукраїнський</a:t>
                      </a:r>
                      <a:r>
                        <a:rPr lang="ru-RU" sz="140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місячник</a:t>
                      </a:r>
                      <a:r>
                        <a:rPr lang="ru-RU" sz="140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шкільних</a:t>
                      </a:r>
                      <a:r>
                        <a:rPr lang="ru-RU" sz="140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бібліотек</a:t>
                      </a:r>
                      <a:r>
                        <a:rPr lang="ru-RU" sz="140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(за </a:t>
                      </a:r>
                      <a:r>
                        <a:rPr lang="ru-RU" sz="140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окремим</a:t>
                      </a:r>
                      <a:r>
                        <a:rPr lang="ru-RU" sz="140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планом)</a:t>
                      </a:r>
                      <a:endParaRPr lang="en-US" sz="140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бібліотекар</a:t>
                      </a:r>
                      <a:endParaRPr lang="en-US" sz="140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9656472"/>
                  </a:ext>
                </a:extLst>
              </a:tr>
              <a:tr h="708191"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2.10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400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жовтня</a:t>
                      </a:r>
                      <a:r>
                        <a:rPr lang="ru-RU" sz="1400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День </a:t>
                      </a:r>
                      <a:r>
                        <a:rPr lang="ru-RU" sz="1400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працівників</a:t>
                      </a:r>
                      <a:r>
                        <a:rPr lang="ru-RU" sz="1400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освіти</a:t>
                      </a:r>
                      <a:r>
                        <a:rPr lang="ru-RU" sz="1400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400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Квест для </a:t>
                      </a:r>
                      <a:r>
                        <a:rPr lang="ru-RU" sz="140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вчителів</a:t>
                      </a:r>
                      <a:r>
                        <a:rPr lang="ru-RU" sz="140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"</a:t>
                      </a:r>
                      <a:r>
                        <a:rPr lang="ru-RU" sz="140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Історія</a:t>
                      </a:r>
                      <a:r>
                        <a:rPr lang="ru-RU" sz="140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захованого</a:t>
                      </a:r>
                      <a:r>
                        <a:rPr lang="ru-RU" sz="140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журналу 7-Б"</a:t>
                      </a:r>
                      <a:endParaRPr lang="ru-RU" sz="1400" b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Сприяння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творчому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розвитку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особистості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7-11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-організатор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14803"/>
                  </a:ext>
                </a:extLst>
              </a:tr>
              <a:tr h="501635"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2.10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День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учнівського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самоврядування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Дня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Вчителя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Сприяння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творчому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розвитку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особистості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-організатор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7635479"/>
                  </a:ext>
                </a:extLst>
              </a:tr>
              <a:tr h="708191"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2.10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Конкурс-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виставка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вітальних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листівок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колажів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Дня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працівників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освіти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Ціннісне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культури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мистецтва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–організатор, вчитель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ОТМ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692911"/>
                  </a:ext>
                </a:extLst>
              </a:tr>
              <a:tr h="708191"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2.10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Міжнародний</a:t>
                      </a:r>
                      <a:r>
                        <a:rPr lang="ru-RU" sz="1400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день </a:t>
                      </a:r>
                      <a:r>
                        <a:rPr lang="ru-RU" sz="1400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лікаря</a:t>
                      </a:r>
                      <a:endParaRPr lang="ru-RU" sz="1400" u="sng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Відеозвернення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лікарів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Дякую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лікарю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Ціннісне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людей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5-8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-організатор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6936673"/>
                  </a:ext>
                </a:extLst>
              </a:tr>
              <a:tr h="708191"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2.10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Міжнародний</a:t>
                      </a:r>
                      <a:r>
                        <a:rPr lang="ru-RU" sz="1400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день </a:t>
                      </a:r>
                      <a:r>
                        <a:rPr lang="ru-RU" sz="1400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музики</a:t>
                      </a:r>
                      <a:endParaRPr lang="ru-RU" sz="1400" u="sng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Хіт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-парад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українських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пісень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b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«З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Україною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серці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!»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Ціннісне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культури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мистецтва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-організатор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8591763"/>
                  </a:ext>
                </a:extLst>
              </a:tr>
              <a:tr h="1327857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3.10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400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жовтня</a:t>
                      </a:r>
                      <a:r>
                        <a:rPr lang="ru-RU" sz="1400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ru-RU" sz="1400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Міжнародний</a:t>
                      </a:r>
                      <a:r>
                        <a:rPr lang="ru-RU" sz="1400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день </a:t>
                      </a:r>
                      <a:r>
                        <a:rPr lang="ru-RU" sz="1400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літніх</a:t>
                      </a:r>
                      <a:r>
                        <a:rPr lang="ru-RU" sz="1400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людей</a:t>
                      </a:r>
                    </a:p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Акція «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Теплі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долоньки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для людей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похилого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віку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виставки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робіт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"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Моєї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бабусі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дідуся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руки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золоті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Ціннісне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людей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–організатор, вчитель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ОТМ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468974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57098" y="0"/>
            <a:ext cx="2702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u="sng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 panose="02020603050405020304" pitchFamily="18" charset="0"/>
                <a:cs typeface="Times New Roman CYR" panose="02020603050405020304" pitchFamily="18" charset="0"/>
              </a:rPr>
              <a:t>ЖОВТЕНЬ</a:t>
            </a:r>
            <a:endParaRPr lang="en-US" sz="2000" b="1" u="sng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 CYR" panose="02020603050405020304" pitchFamily="18" charset="0"/>
              <a:cs typeface="Times New Roman CYR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4773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7439815"/>
              </p:ext>
            </p:extLst>
          </p:nvPr>
        </p:nvGraphicFramePr>
        <p:xfrm>
          <a:off x="186518" y="113507"/>
          <a:ext cx="8780064" cy="674560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3984">
                  <a:extLst>
                    <a:ext uri="{9D8B030D-6E8A-4147-A177-3AD203B41FA5}">
                      <a16:colId xmlns:a16="http://schemas.microsoft.com/office/drawing/2014/main" val="1927461925"/>
                    </a:ext>
                  </a:extLst>
                </a:gridCol>
                <a:gridCol w="750626">
                  <a:extLst>
                    <a:ext uri="{9D8B030D-6E8A-4147-A177-3AD203B41FA5}">
                      <a16:colId xmlns:a16="http://schemas.microsoft.com/office/drawing/2014/main" val="3084253695"/>
                    </a:ext>
                  </a:extLst>
                </a:gridCol>
                <a:gridCol w="3166281">
                  <a:extLst>
                    <a:ext uri="{9D8B030D-6E8A-4147-A177-3AD203B41FA5}">
                      <a16:colId xmlns:a16="http://schemas.microsoft.com/office/drawing/2014/main" val="1466211753"/>
                    </a:ext>
                  </a:extLst>
                </a:gridCol>
                <a:gridCol w="1910687">
                  <a:extLst>
                    <a:ext uri="{9D8B030D-6E8A-4147-A177-3AD203B41FA5}">
                      <a16:colId xmlns:a16="http://schemas.microsoft.com/office/drawing/2014/main" val="221319549"/>
                    </a:ext>
                  </a:extLst>
                </a:gridCol>
                <a:gridCol w="1255594">
                  <a:extLst>
                    <a:ext uri="{9D8B030D-6E8A-4147-A177-3AD203B41FA5}">
                      <a16:colId xmlns:a16="http://schemas.microsoft.com/office/drawing/2014/main" val="3309463001"/>
                    </a:ext>
                  </a:extLst>
                </a:gridCol>
                <a:gridCol w="1282892">
                  <a:extLst>
                    <a:ext uri="{9D8B030D-6E8A-4147-A177-3AD203B41FA5}">
                      <a16:colId xmlns:a16="http://schemas.microsoft.com/office/drawing/2014/main" val="4155149722"/>
                    </a:ext>
                  </a:extLst>
                </a:gridCol>
              </a:tblGrid>
              <a:tr h="691711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3.10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400" b="0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жовтня</a:t>
                      </a:r>
                      <a:r>
                        <a:rPr lang="ru-RU" sz="1400" b="0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День </a:t>
                      </a:r>
                      <a:r>
                        <a:rPr lang="ru-RU" sz="1400" b="0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територіальної</a:t>
                      </a:r>
                      <a:r>
                        <a:rPr lang="ru-RU" sz="1400" b="0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оборони </a:t>
                      </a:r>
                      <a:r>
                        <a:rPr lang="ru-RU" sz="1400" b="0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Урок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«Оборона наших </a:t>
                      </a:r>
                      <a:r>
                        <a:rPr lang="ru-RU" sz="14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територій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Ціннісне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держави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суспільства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–організатор, кл.керівники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9351261"/>
                  </a:ext>
                </a:extLst>
              </a:tr>
              <a:tr h="1984841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4.10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Міжнародний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день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боротьби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проти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насилля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(02.10).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Години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спілкування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«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Насилля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сім'ї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як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соціальна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проблема», «Не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проміняй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свободу на рабство», «Як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захистити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себе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насилля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сім'ї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», «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Життя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без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насилля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Гнів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агресивність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», «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Захистити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себе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насильства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Формування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себе та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інших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Кл.керівники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5959436"/>
                  </a:ext>
                </a:extLst>
              </a:tr>
              <a:tr h="1353300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Жов-тень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Аналіз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зайнятості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гуртках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категорійних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дітей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сиріт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напівсиріт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дітей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позбавлених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батьківського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піклування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дітей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схильних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правопорушень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). Контроль і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аналіз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роботи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гуртків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ЗДВР, </a:t>
                      </a:r>
                      <a:r>
                        <a:rPr kumimoji="0" lang="uk-UA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Педагог-організатор,</a:t>
                      </a:r>
                      <a:endParaRPr lang="uk-UA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uk-UA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соц.пед</a:t>
                      </a:r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6914493"/>
                  </a:ext>
                </a:extLst>
              </a:tr>
              <a:tr h="511247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6.10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Випуск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санітарного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бюлетеня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Бережися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отруйних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грибів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рослин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Охорона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життя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та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Здоров’я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учнів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Медсестра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814199"/>
                  </a:ext>
                </a:extLst>
              </a:tr>
              <a:tr h="522494"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Жов-тень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Профілактичні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бесіди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«Як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зміцнити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імунітет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Охорона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життя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та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Здоров’я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учнів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Медсестра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3689242"/>
                  </a:ext>
                </a:extLst>
              </a:tr>
              <a:tr h="554863"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9.10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Виставка книг про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мистецтво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Пізнання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починається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зі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здивування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до Дня художника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Сприяння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творчому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розвитку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особистості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Бібліотекар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5515911"/>
                  </a:ext>
                </a:extLst>
              </a:tr>
              <a:tr h="885474"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9.10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виховних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годин до Дня</a:t>
                      </a:r>
                    </a:p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художника «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Видатні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художники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Сприяння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творчому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розвитку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особистості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Вчитель ОТМ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30672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7922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4984798"/>
              </p:ext>
            </p:extLst>
          </p:nvPr>
        </p:nvGraphicFramePr>
        <p:xfrm>
          <a:off x="313900" y="152400"/>
          <a:ext cx="8693625" cy="67056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09908">
                  <a:extLst>
                    <a:ext uri="{9D8B030D-6E8A-4147-A177-3AD203B41FA5}">
                      <a16:colId xmlns:a16="http://schemas.microsoft.com/office/drawing/2014/main" val="1927461925"/>
                    </a:ext>
                  </a:extLst>
                </a:gridCol>
                <a:gridCol w="600025">
                  <a:extLst>
                    <a:ext uri="{9D8B030D-6E8A-4147-A177-3AD203B41FA5}">
                      <a16:colId xmlns:a16="http://schemas.microsoft.com/office/drawing/2014/main" val="3084253695"/>
                    </a:ext>
                  </a:extLst>
                </a:gridCol>
                <a:gridCol w="2702257">
                  <a:extLst>
                    <a:ext uri="{9D8B030D-6E8A-4147-A177-3AD203B41FA5}">
                      <a16:colId xmlns:a16="http://schemas.microsoft.com/office/drawing/2014/main" val="1466211753"/>
                    </a:ext>
                  </a:extLst>
                </a:gridCol>
                <a:gridCol w="2661313">
                  <a:extLst>
                    <a:ext uri="{9D8B030D-6E8A-4147-A177-3AD203B41FA5}">
                      <a16:colId xmlns:a16="http://schemas.microsoft.com/office/drawing/2014/main" val="221319549"/>
                    </a:ext>
                  </a:extLst>
                </a:gridCol>
                <a:gridCol w="982639">
                  <a:extLst>
                    <a:ext uri="{9D8B030D-6E8A-4147-A177-3AD203B41FA5}">
                      <a16:colId xmlns:a16="http://schemas.microsoft.com/office/drawing/2014/main" val="3309463001"/>
                    </a:ext>
                  </a:extLst>
                </a:gridCol>
                <a:gridCol w="1337483">
                  <a:extLst>
                    <a:ext uri="{9D8B030D-6E8A-4147-A177-3AD203B41FA5}">
                      <a16:colId xmlns:a16="http://schemas.microsoft.com/office/drawing/2014/main" val="4155149722"/>
                    </a:ext>
                  </a:extLst>
                </a:gridCol>
              </a:tblGrid>
              <a:tr h="517981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4.10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Всесвітній</a:t>
                      </a:r>
                      <a:r>
                        <a:rPr lang="ru-RU" sz="1400" b="0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день </a:t>
                      </a:r>
                      <a:r>
                        <a:rPr lang="ru-RU" sz="1400" b="0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тварин</a:t>
                      </a:r>
                      <a:r>
                        <a:rPr lang="ru-RU" sz="1400" b="0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400" b="0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Всеукраїнський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урок доброти</a:t>
                      </a:r>
                      <a:endParaRPr lang="en-US" sz="1400" b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Ціннісне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1-7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–організатор, кл.керівники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6063435"/>
                  </a:ext>
                </a:extLst>
              </a:tr>
              <a:tr h="517981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4.10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Фотокалейдоскоп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Всесвітнього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Дня</a:t>
                      </a:r>
                      <a:r>
                        <a:rPr lang="ru-RU" sz="1400" b="0" u="none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захисту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тварин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Наші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улюбленці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!!!» </a:t>
                      </a:r>
                      <a:endParaRPr lang="en-US" sz="1400" b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Ціннісне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1-7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Вчитель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біології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8451332"/>
                  </a:ext>
                </a:extLst>
              </a:tr>
              <a:tr h="517981"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4.10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Фотовиставка до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Всесвітнього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захисту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тварин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Наші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улюбленці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Ціннісне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1-6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–організатор, вчитель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ОТМ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14803"/>
                  </a:ext>
                </a:extLst>
              </a:tr>
              <a:tr h="432810"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12.10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День художника</a:t>
                      </a:r>
                    </a:p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Виставка малюнків «Юні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художники нашої школи»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Сприяння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творчому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розвитку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особистості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1-8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–організатор, вчитель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ОТМ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7635479"/>
                  </a:ext>
                </a:extLst>
              </a:tr>
              <a:tr h="553641"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12.10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Урок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ru-RU" sz="1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Всесвітній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день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перелітніх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птахів»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Ціннісне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1-6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–організатор, кл.керівники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5342767"/>
                  </a:ext>
                </a:extLst>
              </a:tr>
              <a:tr h="553641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12.10-17.10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Тиждень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вшанування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мужності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героїзму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захисників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незалежності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Козацька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держава – наша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гордість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слава»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Формування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ціннісного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історичних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духовних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надбань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рідного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краю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кл.керівники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6878404"/>
                  </a:ext>
                </a:extLst>
              </a:tr>
              <a:tr h="432810"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3.10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u="sng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400" u="sng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sng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жовтня</a:t>
                      </a:r>
                      <a:r>
                        <a:rPr lang="ru-RU" sz="1400" u="sng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День </a:t>
                      </a:r>
                      <a:r>
                        <a:rPr lang="ru-RU" sz="1400" u="sng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захисника</a:t>
                      </a:r>
                      <a:r>
                        <a:rPr lang="ru-RU" sz="1400" u="sng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sng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України</a:t>
                      </a:r>
                      <a:r>
                        <a:rPr lang="uk-UA" sz="1400" u="sng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Благодійна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акція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Спільними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зусиллями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(</a:t>
                      </a: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збір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коштів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для </a:t>
                      </a: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забезпечення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потреб </a:t>
                      </a: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військовослужбовців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Формування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ціннісного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історичних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духовних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надбань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рідного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краю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</a:t>
                      </a:r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організатор, </a:t>
                      </a:r>
                      <a:r>
                        <a:rPr lang="uk-UA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вч.ЗУ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692911"/>
                  </a:ext>
                </a:extLst>
              </a:tr>
              <a:tr h="432810"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3.10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Захід «Джура.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Майбутні захисники України»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Формування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ціннісного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історичних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духовних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надбань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рідного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краю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7-11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ЗДВР, </a:t>
                      </a:r>
                      <a:r>
                        <a:rPr lang="uk-UA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Вч.ЗУ</a:t>
                      </a:r>
                      <a:endParaRPr lang="en-US" sz="14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</a:t>
                      </a: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–організатор</a:t>
                      </a:r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endParaRPr lang="uk-UA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46897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83804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7383094"/>
              </p:ext>
            </p:extLst>
          </p:nvPr>
        </p:nvGraphicFramePr>
        <p:xfrm>
          <a:off x="313900" y="122830"/>
          <a:ext cx="8693625" cy="65227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09908">
                  <a:extLst>
                    <a:ext uri="{9D8B030D-6E8A-4147-A177-3AD203B41FA5}">
                      <a16:colId xmlns:a16="http://schemas.microsoft.com/office/drawing/2014/main" val="1927461925"/>
                    </a:ext>
                  </a:extLst>
                </a:gridCol>
                <a:gridCol w="600025">
                  <a:extLst>
                    <a:ext uri="{9D8B030D-6E8A-4147-A177-3AD203B41FA5}">
                      <a16:colId xmlns:a16="http://schemas.microsoft.com/office/drawing/2014/main" val="3084253695"/>
                    </a:ext>
                  </a:extLst>
                </a:gridCol>
                <a:gridCol w="2838734">
                  <a:extLst>
                    <a:ext uri="{9D8B030D-6E8A-4147-A177-3AD203B41FA5}">
                      <a16:colId xmlns:a16="http://schemas.microsoft.com/office/drawing/2014/main" val="1466211753"/>
                    </a:ext>
                  </a:extLst>
                </a:gridCol>
                <a:gridCol w="2524836">
                  <a:extLst>
                    <a:ext uri="{9D8B030D-6E8A-4147-A177-3AD203B41FA5}">
                      <a16:colId xmlns:a16="http://schemas.microsoft.com/office/drawing/2014/main" val="221319549"/>
                    </a:ext>
                  </a:extLst>
                </a:gridCol>
                <a:gridCol w="982639">
                  <a:extLst>
                    <a:ext uri="{9D8B030D-6E8A-4147-A177-3AD203B41FA5}">
                      <a16:colId xmlns:a16="http://schemas.microsoft.com/office/drawing/2014/main" val="3309463001"/>
                    </a:ext>
                  </a:extLst>
                </a:gridCol>
                <a:gridCol w="1337483">
                  <a:extLst>
                    <a:ext uri="{9D8B030D-6E8A-4147-A177-3AD203B41FA5}">
                      <a16:colId xmlns:a16="http://schemas.microsoft.com/office/drawing/2014/main" val="4155149722"/>
                    </a:ext>
                  </a:extLst>
                </a:gridCol>
              </a:tblGrid>
              <a:tr h="432810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13.10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Свято «Козацький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гарт»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Формування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ціннісного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історичних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духовних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надбань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рідного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краю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1-6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</a:t>
                      </a:r>
                      <a:r>
                        <a:rPr lang="uk-UA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організатор, </a:t>
                      </a:r>
                      <a:r>
                        <a:rPr lang="uk-UA" sz="14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вч.фіз.ку-ри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9351261"/>
                  </a:ext>
                </a:extLst>
              </a:tr>
              <a:tr h="432810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13.10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Книжкова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виставка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«Народу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вірнії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сини»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Формування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ціннісного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історичних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духовних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надбань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рідного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краю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Бібліотекар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255985"/>
                  </a:ext>
                </a:extLst>
              </a:tr>
              <a:tr h="432810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3.10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Зустріч з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учасниками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російсько-української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війни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Герої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ХХІ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століття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».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Години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спілкування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«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Козацька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слава не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погасне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як образ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дорогий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ясний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», «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Доторкнусь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душею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подвигу», «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Збройні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сили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захисті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держави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Формування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ціннісного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історичних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духовних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надбань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рідного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краю</a:t>
                      </a:r>
                    </a:p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Кл.керівники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7352599"/>
                  </a:ext>
                </a:extLst>
              </a:tr>
              <a:tr h="432810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Жов-тень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Підготовка </a:t>
                      </a:r>
                      <a:r>
                        <a:rPr lang="ru-RU" sz="1400" b="0" i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рекомендацій</a:t>
                      </a: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щодо</a:t>
                      </a: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проведення</a:t>
                      </a:r>
                      <a:r>
                        <a:rPr lang="ru-RU" sz="1400" b="0" i="0" u="none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класних</a:t>
                      </a: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батьківських</a:t>
                      </a: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зборів</a:t>
                      </a: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Робота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з батьками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Директор, ЗДВР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3453576"/>
                  </a:ext>
                </a:extLst>
              </a:tr>
              <a:tr h="432810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Жов-тень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Співпраця</a:t>
                      </a: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закладу, </a:t>
                      </a:r>
                      <a:r>
                        <a:rPr lang="ru-RU" sz="1400" b="0" i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позашкільних</a:t>
                      </a: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закладів</a:t>
                      </a: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400" b="0" i="0" u="none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громадських</a:t>
                      </a: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організацій</a:t>
                      </a: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 </a:t>
                      </a:r>
                      <a:r>
                        <a:rPr lang="ru-RU" sz="1400" b="0" i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розвитку</a:t>
                      </a: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творчих</a:t>
                      </a:r>
                      <a:r>
                        <a:rPr lang="ru-RU" sz="1400" b="0" i="0" u="none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здібностей</a:t>
                      </a: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b="0" i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формуванні</a:t>
                      </a: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життєвих</a:t>
                      </a:r>
                      <a:endParaRPr lang="ru-RU" sz="1400" b="0" i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компетентностей </a:t>
                      </a:r>
                      <a:r>
                        <a:rPr lang="ru-RU" sz="1400" b="0" i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вихованців</a:t>
                      </a: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Робота з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обдарованими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дітьми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ЗДВР, 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Педагог-організатор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 CYR" panose="02020603050405020304" pitchFamily="18" charset="0"/>
                        <a:ea typeface="+mn-ea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9085662"/>
                  </a:ext>
                </a:extLst>
              </a:tr>
              <a:tr h="432810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Жов-тень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Консультація для </a:t>
                      </a:r>
                      <a:r>
                        <a:rPr lang="ru-RU" sz="1400" b="0" i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батьків</a:t>
                      </a: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««Як </a:t>
                      </a:r>
                      <a:r>
                        <a:rPr lang="ru-RU" sz="1400" b="0" i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допомогти</a:t>
                      </a: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дітям</a:t>
                      </a: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впоратися</a:t>
                      </a: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 </a:t>
                      </a:r>
                      <a:r>
                        <a:rPr lang="ru-RU" sz="1400" b="0" i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тривожністю</a:t>
                      </a: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під</a:t>
                      </a: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час </a:t>
                      </a:r>
                      <a:r>
                        <a:rPr lang="ru-RU" sz="1400" b="0" i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воєнних</a:t>
                      </a: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дій</a:t>
                      </a: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Робота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з батьками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ЗДВР, психолог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91647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74168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5691347"/>
              </p:ext>
            </p:extLst>
          </p:nvPr>
        </p:nvGraphicFramePr>
        <p:xfrm>
          <a:off x="300252" y="42309"/>
          <a:ext cx="8693625" cy="58826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09908">
                  <a:extLst>
                    <a:ext uri="{9D8B030D-6E8A-4147-A177-3AD203B41FA5}">
                      <a16:colId xmlns:a16="http://schemas.microsoft.com/office/drawing/2014/main" val="1927461925"/>
                    </a:ext>
                  </a:extLst>
                </a:gridCol>
                <a:gridCol w="600025">
                  <a:extLst>
                    <a:ext uri="{9D8B030D-6E8A-4147-A177-3AD203B41FA5}">
                      <a16:colId xmlns:a16="http://schemas.microsoft.com/office/drawing/2014/main" val="3084253695"/>
                    </a:ext>
                  </a:extLst>
                </a:gridCol>
                <a:gridCol w="2838734">
                  <a:extLst>
                    <a:ext uri="{9D8B030D-6E8A-4147-A177-3AD203B41FA5}">
                      <a16:colId xmlns:a16="http://schemas.microsoft.com/office/drawing/2014/main" val="1466211753"/>
                    </a:ext>
                  </a:extLst>
                </a:gridCol>
                <a:gridCol w="2524836">
                  <a:extLst>
                    <a:ext uri="{9D8B030D-6E8A-4147-A177-3AD203B41FA5}">
                      <a16:colId xmlns:a16="http://schemas.microsoft.com/office/drawing/2014/main" val="221319549"/>
                    </a:ext>
                  </a:extLst>
                </a:gridCol>
                <a:gridCol w="1078173">
                  <a:extLst>
                    <a:ext uri="{9D8B030D-6E8A-4147-A177-3AD203B41FA5}">
                      <a16:colId xmlns:a16="http://schemas.microsoft.com/office/drawing/2014/main" val="3309463001"/>
                    </a:ext>
                  </a:extLst>
                </a:gridCol>
                <a:gridCol w="1241949">
                  <a:extLst>
                    <a:ext uri="{9D8B030D-6E8A-4147-A177-3AD203B41FA5}">
                      <a16:colId xmlns:a16="http://schemas.microsoft.com/office/drawing/2014/main" val="4155149722"/>
                    </a:ext>
                  </a:extLst>
                </a:gridCol>
              </a:tblGrid>
              <a:tr h="432810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Жов-тень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Вітамінні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перерви «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Фрукти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й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овочі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для нас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вірні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друзі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повсякчас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Охорона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життя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та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Здоров’я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учнів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1-6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Кл.керівники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0457432"/>
                  </a:ext>
                </a:extLst>
              </a:tr>
              <a:tr h="432810"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13.10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Свято «Маленькі козачата-майбутнє України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Формування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ціннісного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історичних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духовних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надбань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рідного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краю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1-6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</a:t>
                      </a:r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організатор, вч. </a:t>
                      </a:r>
                      <a:r>
                        <a:rPr lang="uk-UA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Фіз</a:t>
                      </a:r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ку-</a:t>
                      </a:r>
                      <a:r>
                        <a:rPr lang="uk-UA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351261"/>
                  </a:ext>
                </a:extLst>
              </a:tr>
              <a:tr h="432810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13.10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Книжкова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виставка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«Історія Козацтва»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Формування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ціннісного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історичних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духовних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надбань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рідного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краю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Біблаотекар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255985"/>
                  </a:ext>
                </a:extLst>
              </a:tr>
              <a:tr h="432810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13.10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Спортивна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розвага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Козаком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 просто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стати, спорт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потрібно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поважати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присвячена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Дню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українського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козацтва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Формування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ціннісного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історичних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духовних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надбань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рідного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краю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7-11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Вчителі </a:t>
                      </a:r>
                      <a:r>
                        <a:rPr lang="uk-UA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фіз.культури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5846462"/>
                  </a:ext>
                </a:extLst>
              </a:tr>
              <a:tr h="432810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13.10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Урок «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Козацька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слава не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вмре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не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поляже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Формування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ціннісного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історичних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духовних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надбань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рідного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краю</a:t>
                      </a:r>
                    </a:p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Кл.керівники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7352599"/>
                  </a:ext>
                </a:extLst>
              </a:tr>
              <a:tr h="432810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Жов-тень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Відвідування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дітей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малозабезпечених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родин з метою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ознайомлення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їхніми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житлово-побутовими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умовами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Правове виховання та профілактична робота з учнями. Соціальний захист учнів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ЗДВР, </a:t>
                      </a:r>
                      <a:r>
                        <a:rPr lang="uk-UA" sz="14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соц.пед</a:t>
                      </a:r>
                      <a:r>
                        <a:rPr lang="uk-UA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43425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3348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1976381"/>
              </p:ext>
            </p:extLst>
          </p:nvPr>
        </p:nvGraphicFramePr>
        <p:xfrm>
          <a:off x="213813" y="136478"/>
          <a:ext cx="8780064" cy="64008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3984">
                  <a:extLst>
                    <a:ext uri="{9D8B030D-6E8A-4147-A177-3AD203B41FA5}">
                      <a16:colId xmlns:a16="http://schemas.microsoft.com/office/drawing/2014/main" val="1927461925"/>
                    </a:ext>
                  </a:extLst>
                </a:gridCol>
                <a:gridCol w="655093">
                  <a:extLst>
                    <a:ext uri="{9D8B030D-6E8A-4147-A177-3AD203B41FA5}">
                      <a16:colId xmlns:a16="http://schemas.microsoft.com/office/drawing/2014/main" val="3084253695"/>
                    </a:ext>
                  </a:extLst>
                </a:gridCol>
                <a:gridCol w="2702256">
                  <a:extLst>
                    <a:ext uri="{9D8B030D-6E8A-4147-A177-3AD203B41FA5}">
                      <a16:colId xmlns:a16="http://schemas.microsoft.com/office/drawing/2014/main" val="1466211753"/>
                    </a:ext>
                  </a:extLst>
                </a:gridCol>
                <a:gridCol w="2033517">
                  <a:extLst>
                    <a:ext uri="{9D8B030D-6E8A-4147-A177-3AD203B41FA5}">
                      <a16:colId xmlns:a16="http://schemas.microsoft.com/office/drawing/2014/main" val="221319549"/>
                    </a:ext>
                  </a:extLst>
                </a:gridCol>
                <a:gridCol w="1511870">
                  <a:extLst>
                    <a:ext uri="{9D8B030D-6E8A-4147-A177-3AD203B41FA5}">
                      <a16:colId xmlns:a16="http://schemas.microsoft.com/office/drawing/2014/main" val="3309463001"/>
                    </a:ext>
                  </a:extLst>
                </a:gridCol>
                <a:gridCol w="1463344">
                  <a:extLst>
                    <a:ext uri="{9D8B030D-6E8A-4147-A177-3AD203B41FA5}">
                      <a16:colId xmlns:a16="http://schemas.microsoft.com/office/drawing/2014/main" val="4155149722"/>
                    </a:ext>
                  </a:extLst>
                </a:gridCol>
              </a:tblGrid>
              <a:tr h="526016">
                <a:tc>
                  <a:txBody>
                    <a:bodyPr/>
                    <a:lstStyle/>
                    <a:p>
                      <a:r>
                        <a:rPr lang="uk-UA" sz="1400" b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35.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13.10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Урок "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Святковий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квартет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жовтня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 до Дня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українського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козацтва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Покрови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Дня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захисника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створення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УПА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Формування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ціннісного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історичних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культурних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духовних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надбань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рідного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краю</a:t>
                      </a:r>
                      <a:endParaRPr lang="ru-RU" sz="1400" b="0" i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 класи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–організатор, кл.керівники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167022"/>
                  </a:ext>
                </a:extLst>
              </a:tr>
              <a:tr h="526016">
                <a:tc>
                  <a:txBody>
                    <a:bodyPr/>
                    <a:lstStyle/>
                    <a:p>
                      <a:r>
                        <a:rPr lang="uk-UA" sz="140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36.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16.10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</a:t>
                      </a:r>
                      <a:r>
                        <a:rPr lang="ru-RU" sz="1400" u="none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жовтня</a:t>
                      </a:r>
                      <a:r>
                        <a:rPr lang="ru-RU" sz="1400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400" u="none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Майстер</a:t>
                      </a:r>
                      <a:r>
                        <a:rPr lang="ru-RU" sz="1400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400" u="none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</a:t>
                      </a:r>
                      <a:r>
                        <a:rPr lang="ru-RU" sz="1400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400" u="sng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Всесвітнього</a:t>
                      </a:r>
                      <a:r>
                        <a:rPr lang="ru-RU" sz="1400" u="sng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дня </a:t>
                      </a:r>
                      <a:r>
                        <a:rPr lang="ru-RU" sz="1400" u="sng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миття</a:t>
                      </a:r>
                      <a:r>
                        <a:rPr lang="ru-RU" sz="1400" u="sng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рук</a:t>
                      </a:r>
                      <a:endParaRPr lang="en-US" sz="1400" b="1" i="0" u="sng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Охорона </a:t>
                      </a:r>
                      <a:r>
                        <a:rPr lang="ru-RU" sz="140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життя</a:t>
                      </a:r>
                      <a:r>
                        <a:rPr lang="ru-RU" sz="140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40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Здоров’я</a:t>
                      </a:r>
                      <a:r>
                        <a:rPr lang="ru-RU" sz="140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учнів</a:t>
                      </a:r>
                      <a:endParaRPr lang="ru-RU" sz="1400" b="0" i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1-3 класи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–організатор, </a:t>
                      </a:r>
                      <a:r>
                        <a:rPr lang="uk-UA" sz="140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мед.сестра</a:t>
                      </a:r>
                      <a:endParaRPr lang="en-US" sz="140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14803"/>
                  </a:ext>
                </a:extLst>
              </a:tr>
              <a:tr h="526016">
                <a:tc>
                  <a:txBody>
                    <a:bodyPr/>
                    <a:lstStyle/>
                    <a:p>
                      <a:r>
                        <a:rPr lang="uk-UA" sz="140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37.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17.10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Лекція</a:t>
                      </a: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 </a:t>
                      </a:r>
                      <a:r>
                        <a:rPr lang="ru-RU" sz="1400" b="0" i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правильне</a:t>
                      </a: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харчування</a:t>
                      </a: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</a:t>
                      </a:r>
                    </a:p>
                    <a:p>
                      <a:r>
                        <a:rPr lang="ru-RU" sz="1400" b="0" i="0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Всесвітнього</a:t>
                      </a:r>
                      <a:r>
                        <a:rPr lang="ru-RU" sz="1400" b="0" i="0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дня </a:t>
                      </a:r>
                      <a:r>
                        <a:rPr lang="ru-RU" sz="1400" b="0" i="0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здoрoвoгo</a:t>
                      </a:r>
                      <a:r>
                        <a:rPr lang="ru-RU" sz="1400" b="0" i="0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харчування</a:t>
                      </a:r>
                      <a:endParaRPr lang="en-US" sz="1400" b="0" i="0" u="sng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Охорона</a:t>
                      </a:r>
                      <a:r>
                        <a:rPr lang="ru-RU" sz="140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життя</a:t>
                      </a:r>
                      <a:r>
                        <a:rPr lang="ru-RU" sz="140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40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Здоров’я</a:t>
                      </a:r>
                      <a:r>
                        <a:rPr lang="ru-RU" sz="140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учнів</a:t>
                      </a:r>
                      <a:endParaRPr lang="ru-RU" sz="1400" b="0" i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b="0" i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1-8 класи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мед.сестра</a:t>
                      </a:r>
                      <a:endParaRPr lang="en-US" sz="140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i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696933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38.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18.10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Європейський</a:t>
                      </a:r>
                      <a:r>
                        <a:rPr lang="ru-RU" sz="1400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день </a:t>
                      </a:r>
                      <a:r>
                        <a:rPr lang="ru-RU" sz="1400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боротьби</a:t>
                      </a:r>
                      <a:r>
                        <a:rPr lang="ru-RU" sz="1400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 </a:t>
                      </a:r>
                      <a:r>
                        <a:rPr lang="ru-RU" sz="1400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торгівлею</a:t>
                      </a:r>
                      <a:r>
                        <a:rPr lang="ru-RU" sz="1400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людьми</a:t>
                      </a:r>
                      <a:r>
                        <a:rPr lang="ru-RU" sz="140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40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Урок «</a:t>
                      </a:r>
                      <a:r>
                        <a:rPr lang="ru-RU" sz="140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Торгівля</a:t>
                      </a:r>
                      <a:r>
                        <a:rPr lang="ru-RU" sz="140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людьми. Як </a:t>
                      </a:r>
                      <a:r>
                        <a:rPr lang="ru-RU" sz="140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уникнути</a:t>
                      </a:r>
                      <a:r>
                        <a:rPr lang="ru-RU" sz="140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40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зупинити</a:t>
                      </a:r>
                      <a:r>
                        <a:rPr lang="ru-RU" sz="140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Охорона </a:t>
                      </a:r>
                      <a:r>
                        <a:rPr lang="ru-RU" sz="140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життя</a:t>
                      </a:r>
                      <a:r>
                        <a:rPr lang="ru-RU" sz="140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40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Здоров’я</a:t>
                      </a:r>
                      <a:r>
                        <a:rPr lang="ru-RU" sz="140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учнів</a:t>
                      </a:r>
                      <a:endParaRPr lang="ru-RU" sz="140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i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8-11 класи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</a:t>
                      </a:r>
                      <a:r>
                        <a:rPr lang="uk-UA" sz="140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організатор, </a:t>
                      </a:r>
                      <a:r>
                        <a:rPr lang="uk-UA" sz="1400" u="none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соц.пед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7635479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39.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18.10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i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Європейський</a:t>
                      </a: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День </a:t>
                      </a:r>
                      <a:r>
                        <a:rPr lang="ru-RU" sz="1400" b="0" i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боротьби</a:t>
                      </a: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 </a:t>
                      </a:r>
                      <a:r>
                        <a:rPr lang="ru-RU" sz="1400" b="0" i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торгівлею</a:t>
                      </a:r>
                      <a:r>
                        <a:rPr lang="ru-RU" sz="1400" b="0" i="0" u="none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людьми:</a:t>
                      </a:r>
                    </a:p>
                    <a:p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• </a:t>
                      </a:r>
                      <a:r>
                        <a:rPr lang="ru-RU" sz="1400" b="0" i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тематичні</a:t>
                      </a: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години</a:t>
                      </a: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спілкування</a:t>
                      </a:r>
                      <a:endParaRPr lang="ru-RU" sz="1400" b="0" i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b="0" i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інформаційно-профілактичний</a:t>
                      </a: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захід</a:t>
                      </a: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«Не</a:t>
                      </a:r>
                      <a:r>
                        <a:rPr lang="ru-RU" sz="1400" b="0" i="0" u="none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стань жертвою </a:t>
                      </a:r>
                      <a:r>
                        <a:rPr lang="ru-RU" sz="1400" b="0" i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торгівлі</a:t>
                      </a: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людьми»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Охорона</a:t>
                      </a:r>
                      <a:r>
                        <a:rPr lang="ru-RU" sz="140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життя</a:t>
                      </a:r>
                      <a:r>
                        <a:rPr lang="ru-RU" sz="140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40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Здоров’я</a:t>
                      </a:r>
                      <a:r>
                        <a:rPr lang="ru-RU" sz="140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учнів</a:t>
                      </a:r>
                      <a:endParaRPr lang="ru-RU" sz="1400" b="0" i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i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7-11 класи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1679894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40.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16.10-20.10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Тиждень</a:t>
                      </a:r>
                      <a:r>
                        <a:rPr lang="ru-RU" sz="1400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знань</a:t>
                      </a:r>
                      <a:r>
                        <a:rPr lang="ru-RU" sz="1400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пожежної</a:t>
                      </a:r>
                      <a:r>
                        <a:rPr lang="ru-RU" sz="1400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безпеки</a:t>
                      </a:r>
                      <a:r>
                        <a:rPr lang="ru-RU" sz="1400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(за </a:t>
                      </a:r>
                      <a:r>
                        <a:rPr lang="ru-RU" sz="1400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окремим</a:t>
                      </a:r>
                      <a:r>
                        <a:rPr lang="ru-RU" sz="1400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планом)</a:t>
                      </a:r>
                      <a:endParaRPr lang="en-US" sz="1400" b="1" i="0" u="sng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Охорона </a:t>
                      </a:r>
                      <a:r>
                        <a:rPr lang="ru-RU" sz="140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життя</a:t>
                      </a:r>
                      <a:r>
                        <a:rPr lang="ru-RU" sz="140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40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Здоров’я</a:t>
                      </a:r>
                      <a:r>
                        <a:rPr lang="ru-RU" sz="140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учнів</a:t>
                      </a:r>
                      <a:endParaRPr lang="ru-RU" sz="140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i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 класи</a:t>
                      </a:r>
                      <a:endParaRPr lang="en-US" sz="140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i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–організатор,  ЗДВР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692911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Жов-тень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Аналіз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стану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відвідування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закладу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учнями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жовтень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400" b="1" i="0" u="sng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i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i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ЗДВР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42076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41755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4951241"/>
              </p:ext>
            </p:extLst>
          </p:nvPr>
        </p:nvGraphicFramePr>
        <p:xfrm>
          <a:off x="213813" y="136478"/>
          <a:ext cx="8780064" cy="64312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3984">
                  <a:extLst>
                    <a:ext uri="{9D8B030D-6E8A-4147-A177-3AD203B41FA5}">
                      <a16:colId xmlns:a16="http://schemas.microsoft.com/office/drawing/2014/main" val="1927461925"/>
                    </a:ext>
                  </a:extLst>
                </a:gridCol>
                <a:gridCol w="655093">
                  <a:extLst>
                    <a:ext uri="{9D8B030D-6E8A-4147-A177-3AD203B41FA5}">
                      <a16:colId xmlns:a16="http://schemas.microsoft.com/office/drawing/2014/main" val="3084253695"/>
                    </a:ext>
                  </a:extLst>
                </a:gridCol>
                <a:gridCol w="2702256">
                  <a:extLst>
                    <a:ext uri="{9D8B030D-6E8A-4147-A177-3AD203B41FA5}">
                      <a16:colId xmlns:a16="http://schemas.microsoft.com/office/drawing/2014/main" val="1466211753"/>
                    </a:ext>
                  </a:extLst>
                </a:gridCol>
                <a:gridCol w="2033517">
                  <a:extLst>
                    <a:ext uri="{9D8B030D-6E8A-4147-A177-3AD203B41FA5}">
                      <a16:colId xmlns:a16="http://schemas.microsoft.com/office/drawing/2014/main" val="221319549"/>
                    </a:ext>
                  </a:extLst>
                </a:gridCol>
                <a:gridCol w="1511870">
                  <a:extLst>
                    <a:ext uri="{9D8B030D-6E8A-4147-A177-3AD203B41FA5}">
                      <a16:colId xmlns:a16="http://schemas.microsoft.com/office/drawing/2014/main" val="3309463001"/>
                    </a:ext>
                  </a:extLst>
                </a:gridCol>
                <a:gridCol w="1463344">
                  <a:extLst>
                    <a:ext uri="{9D8B030D-6E8A-4147-A177-3AD203B41FA5}">
                      <a16:colId xmlns:a16="http://schemas.microsoft.com/office/drawing/2014/main" val="4155149722"/>
                    </a:ext>
                  </a:extLst>
                </a:gridCol>
              </a:tblGrid>
              <a:tr h="439524">
                <a:tc>
                  <a:txBody>
                    <a:bodyPr/>
                    <a:lstStyle/>
                    <a:p>
                      <a:r>
                        <a:rPr lang="uk-UA" sz="1400" b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42.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24.10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День </a:t>
                      </a:r>
                      <a:r>
                        <a:rPr lang="ru-RU" sz="1400" b="0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Організації</a:t>
                      </a:r>
                      <a:r>
                        <a:rPr lang="ru-RU" sz="1400" b="0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Об'єднани</a:t>
                      </a:r>
                      <a:r>
                        <a:rPr lang="en-US" sz="1400" b="0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 </a:t>
                      </a:r>
                      <a:r>
                        <a:rPr lang="ru-RU" sz="1400" b="0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Націй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Урок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«ООН – партнер </a:t>
                      </a:r>
                      <a:r>
                        <a:rPr lang="ru-RU" sz="14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Формування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ціннісного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історичних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духовних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надбань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рідного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краю</a:t>
                      </a:r>
                    </a:p>
                    <a:p>
                      <a:endParaRPr lang="en-US" sz="1400" b="0" i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8-11 класи</a:t>
                      </a:r>
                      <a:endParaRPr lang="en-US" sz="1400" b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i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4689742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43.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27.10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</a:t>
                      </a:r>
                      <a:r>
                        <a:rPr lang="ru-RU" sz="1400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жовтня</a:t>
                      </a:r>
                      <a:r>
                        <a:rPr lang="ru-RU" sz="1400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День </a:t>
                      </a:r>
                      <a:r>
                        <a:rPr lang="ru-RU" sz="1400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визволення</a:t>
                      </a:r>
                      <a:r>
                        <a:rPr lang="ru-RU" sz="1400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</a:t>
                      </a:r>
                      <a:r>
                        <a:rPr lang="en-US" sz="1400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1400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 </a:t>
                      </a:r>
                      <a:r>
                        <a:rPr lang="ru-RU" sz="1400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фашистських</a:t>
                      </a:r>
                      <a:r>
                        <a:rPr lang="ru-RU" sz="1400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загарбників</a:t>
                      </a:r>
                      <a:r>
                        <a:rPr lang="ru-RU" sz="140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40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Урок «У</a:t>
                      </a:r>
                      <a:r>
                        <a:rPr lang="ru-RU" sz="1400" u="none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пам</a:t>
                      </a:r>
                      <a:r>
                        <a:rPr lang="en-US" sz="1400" u="none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’</a:t>
                      </a:r>
                      <a:r>
                        <a:rPr lang="uk-UA" sz="1400" u="none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яті назавжди»</a:t>
                      </a:r>
                      <a:endParaRPr lang="ru-RU" sz="1400" b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Формування </a:t>
                      </a:r>
                      <a:r>
                        <a:rPr lang="ru-RU" sz="140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ціннісного</a:t>
                      </a:r>
                      <a:r>
                        <a:rPr lang="ru-RU" sz="140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40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40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історичних</a:t>
                      </a:r>
                      <a:r>
                        <a:rPr lang="ru-RU" sz="140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r>
                        <a:rPr lang="ru-RU" sz="140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культурних</a:t>
                      </a:r>
                      <a:r>
                        <a:rPr lang="ru-RU" sz="140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40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духовних</a:t>
                      </a:r>
                      <a:r>
                        <a:rPr lang="ru-RU" sz="140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надбань</a:t>
                      </a:r>
                      <a:r>
                        <a:rPr lang="ru-RU" sz="140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рідного</a:t>
                      </a:r>
                      <a:r>
                        <a:rPr lang="ru-RU" sz="140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краю</a:t>
                      </a:r>
                      <a:endParaRPr lang="ru-RU" sz="1400" b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 класи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–організатор, кл.керівники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6024011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44.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27.10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i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Години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мужності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із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використанням</a:t>
                      </a:r>
                      <a:r>
                        <a:rPr lang="ru-RU" sz="1400" b="0" u="none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мультимедійних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технологій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присвячені</a:t>
                      </a:r>
                      <a:r>
                        <a:rPr lang="ru-RU" sz="1400" b="0" u="none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визволенню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німецькофашистських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загарбників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Цих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днів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змовкне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слава!»: «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Вічна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пам'ять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героям»,</a:t>
                      </a:r>
                      <a:r>
                        <a:rPr lang="ru-RU" sz="1400" b="0" u="none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«Ми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пам’ятаємо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хто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лиху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добу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в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броні</a:t>
                      </a:r>
                      <a:r>
                        <a:rPr lang="ru-RU" sz="1400" b="0" u="none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важкій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віддав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останні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сили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», «Слава</a:t>
                      </a:r>
                      <a:r>
                        <a:rPr lang="ru-RU" sz="1400" b="0" u="none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визволителям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», «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Незгасимий</a:t>
                      </a:r>
                      <a:r>
                        <a:rPr lang="ru-RU" sz="1400" b="0" u="none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вогонь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Перемоги»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Формування </a:t>
                      </a:r>
                      <a:r>
                        <a:rPr lang="ru-RU" sz="140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ціннісного</a:t>
                      </a:r>
                      <a:r>
                        <a:rPr lang="ru-RU" sz="140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40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40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історичних</a:t>
                      </a:r>
                      <a:r>
                        <a:rPr lang="ru-RU" sz="140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r>
                        <a:rPr lang="ru-RU" sz="140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культурних</a:t>
                      </a:r>
                      <a:r>
                        <a:rPr lang="ru-RU" sz="140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40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духовних</a:t>
                      </a:r>
                      <a:r>
                        <a:rPr lang="ru-RU" sz="140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надбань</a:t>
                      </a:r>
                      <a:r>
                        <a:rPr lang="ru-RU" sz="140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рідного</a:t>
                      </a:r>
                      <a:r>
                        <a:rPr lang="ru-RU" sz="140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краю</a:t>
                      </a:r>
                      <a:endParaRPr lang="ru-RU" sz="1400" b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b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 класи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кл.керівники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2282152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45.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Жов-тень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Підготовка та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проведення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методоб’єднання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класних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керівників</a:t>
                      </a:r>
                      <a:endParaRPr lang="ru-RU" sz="1400" b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ЗДВР, керівник МО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5766202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46.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Жов-тень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Лекція-бесіда для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батьків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Вікові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особливості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дітей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Робота з батьками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ЗДВР, психолог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21968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877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chemeClr val="accent4">
                <a:lumMod val="60000"/>
                <a:lumOff val="40000"/>
              </a:schemeClr>
            </a:gs>
            <a:gs pos="37000">
              <a:srgbClr val="EFD783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9922" y="533910"/>
            <a:ext cx="8904157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 panose="02020603050405020304" pitchFamily="18" charset="0"/>
                <a:cs typeface="Times New Roman CYR" panose="02020603050405020304" pitchFamily="18" charset="0"/>
              </a:rPr>
              <a:t>ВЕРЕСЕНЬ</a:t>
            </a:r>
          </a:p>
          <a:p>
            <a:pPr algn="ctr"/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 panose="02020603050405020304" pitchFamily="18" charset="0"/>
                <a:cs typeface="Times New Roman CYR" panose="02020603050405020304" pitchFamily="18" charset="0"/>
              </a:rPr>
              <a:t>СХОДИНКА</a:t>
            </a:r>
          </a:p>
          <a:p>
            <a:pPr algn="ctr"/>
            <a:r>
              <a:rPr lang="ru-RU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 panose="02020603050405020304" pitchFamily="18" charset="0"/>
                <a:cs typeface="Times New Roman CYR" panose="02020603050405020304" pitchFamily="18" charset="0"/>
              </a:rPr>
              <a:t>формування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 panose="02020603050405020304" pitchFamily="18" charset="0"/>
                <a:cs typeface="Times New Roman CYR" panose="02020603050405020304" pitchFamily="18" charset="0"/>
              </a:rPr>
              <a:t> здорового способу </a:t>
            </a:r>
            <a:r>
              <a:rPr lang="ru-RU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 panose="02020603050405020304" pitchFamily="18" charset="0"/>
                <a:cs typeface="Times New Roman CYR" panose="02020603050405020304" pitchFamily="18" charset="0"/>
              </a:rPr>
              <a:t>життя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 panose="02020603050405020304" pitchFamily="18" charset="0"/>
                <a:cs typeface="Times New Roman CYR" panose="02020603050405020304" pitchFamily="18" charset="0"/>
              </a:rPr>
              <a:t> та основ </a:t>
            </a:r>
            <a:r>
              <a:rPr lang="ru-RU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 panose="02020603050405020304" pitchFamily="18" charset="0"/>
                <a:cs typeface="Times New Roman CYR" panose="02020603050405020304" pitchFamily="18" charset="0"/>
              </a:rPr>
              <a:t>безпеки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 panose="02020603050405020304" pitchFamily="18" charset="0"/>
                <a:cs typeface="Times New Roman CYR" panose="02020603050405020304" pitchFamily="18" charset="0"/>
              </a:rPr>
              <a:t>життєдіяльності</a:t>
            </a:r>
            <a:endParaRPr lang="ru-RU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 CYR" panose="02020603050405020304" pitchFamily="18" charset="0"/>
              <a:cs typeface="Times New Roman CYR" panose="02020603050405020304" pitchFamily="18" charset="0"/>
            </a:endParaRPr>
          </a:p>
          <a:p>
            <a:pPr algn="ctr"/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 panose="02020603050405020304" pitchFamily="18" charset="0"/>
                <a:cs typeface="Times New Roman CYR" panose="02020603050405020304" pitchFamily="18" charset="0"/>
              </a:rPr>
              <a:t>«ЗДОРОВ’Я – НЕ ВСЕ, АЛЕ БЕЗ НЬОГО ВСЕ – НІЩО»</a:t>
            </a:r>
          </a:p>
          <a:p>
            <a:endParaRPr lang="ru-RU" b="1" dirty="0">
              <a:latin typeface="Times New Roman CYR" panose="02020603050405020304" pitchFamily="18" charset="0"/>
              <a:cs typeface="Times New Roman CYR" panose="02020603050405020304" pitchFamily="18" charset="0"/>
            </a:endParaRPr>
          </a:p>
          <a:p>
            <a:pPr algn="just"/>
            <a:r>
              <a:rPr lang="ru-RU" b="1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Компетентність</a:t>
            </a:r>
            <a:r>
              <a:rPr lang="ru-RU" b="1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: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здорове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життя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: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сприяння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свідомій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позитивній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мотивації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на здоровий</a:t>
            </a:r>
          </a:p>
          <a:p>
            <a:pPr algn="just"/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спосіб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життя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та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підвищення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культури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здоров’я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;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стимулювання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бажання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дбати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про</a:t>
            </a:r>
          </a:p>
          <a:p>
            <a:pPr algn="just"/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власне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здоров’я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;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розуміння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складності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досягнення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міцного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фізичного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та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психологічного</a:t>
            </a:r>
            <a:endParaRPr lang="ru-RU" dirty="0">
              <a:latin typeface="Times New Roman CYR" panose="02020603050405020304" pitchFamily="18" charset="0"/>
              <a:cs typeface="Times New Roman CYR" panose="02020603050405020304" pitchFamily="18" charset="0"/>
            </a:endParaRPr>
          </a:p>
          <a:p>
            <a:pPr algn="just"/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здоров’я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та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його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збереження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;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усвідомлення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значущості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здорового способу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життя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,</a:t>
            </a:r>
          </a:p>
          <a:p>
            <a:pPr algn="just"/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фізичної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підготовки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та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фізичного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розвитку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для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повноцінного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життя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людини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.</a:t>
            </a:r>
          </a:p>
          <a:p>
            <a:pPr algn="just"/>
            <a:r>
              <a:rPr lang="ru-RU" b="1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Основний</a:t>
            </a:r>
            <a:r>
              <a:rPr lang="ru-RU" b="1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b="1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зміст</a:t>
            </a:r>
            <a:r>
              <a:rPr lang="ru-RU" b="1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b="1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виховання</a:t>
            </a:r>
            <a:r>
              <a:rPr lang="ru-RU" b="1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: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ціннісне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ставлення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до себе (до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свого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фізичного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«Я»),</a:t>
            </a:r>
          </a:p>
          <a:p>
            <a:pPr algn="just"/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ціннісне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ставлення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до людей.</a:t>
            </a:r>
          </a:p>
          <a:p>
            <a:pPr algn="just"/>
            <a:r>
              <a:rPr lang="ru-RU" b="1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Кредо: 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«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Успіх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без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здоров’я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неможливий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-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хто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здоровий, той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щасливий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!»</a:t>
            </a:r>
          </a:p>
          <a:p>
            <a:pPr algn="just"/>
            <a:r>
              <a:rPr lang="ru-RU" b="1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Мета: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пропагування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здорового способу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життя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;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проведення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оздоровчо-профілактичної</a:t>
            </a:r>
            <a:endParaRPr lang="ru-RU" dirty="0">
              <a:latin typeface="Times New Roman CYR" panose="02020603050405020304" pitchFamily="18" charset="0"/>
              <a:cs typeface="Times New Roman CYR" panose="02020603050405020304" pitchFamily="18" charset="0"/>
            </a:endParaRPr>
          </a:p>
          <a:p>
            <a:pPr algn="just"/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роботи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серед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підлітків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;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формування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усвідомлення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учнями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ролі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фізичної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досконалості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у</a:t>
            </a:r>
          </a:p>
          <a:p>
            <a:pPr algn="just"/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гармонійному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розвиткові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особистості;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допомога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учням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у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набутті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знань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і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досвіду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,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що</a:t>
            </a:r>
            <a:endParaRPr lang="ru-RU" dirty="0">
              <a:latin typeface="Times New Roman CYR" panose="02020603050405020304" pitchFamily="18" charset="0"/>
              <a:cs typeface="Times New Roman CYR" panose="02020603050405020304" pitchFamily="18" charset="0"/>
            </a:endParaRPr>
          </a:p>
          <a:p>
            <a:pPr algn="just"/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сприятимуть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коригуванню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ставлення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до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власної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безпеки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;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формування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організаційних</a:t>
            </a:r>
            <a:endParaRPr lang="ru-RU" dirty="0">
              <a:latin typeface="Times New Roman CYR" panose="02020603050405020304" pitchFamily="18" charset="0"/>
              <a:cs typeface="Times New Roman CYR" panose="02020603050405020304" pitchFamily="18" charset="0"/>
            </a:endParaRPr>
          </a:p>
          <a:p>
            <a:pPr algn="just"/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навичок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,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вміння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співвідносити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власні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інтереси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і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бажання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з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інтересами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і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бажаннями</a:t>
            </a:r>
            <a:endParaRPr lang="ru-RU" dirty="0">
              <a:latin typeface="Times New Roman CYR" panose="02020603050405020304" pitchFamily="18" charset="0"/>
              <a:cs typeface="Times New Roman CYR" panose="02020603050405020304" pitchFamily="18" charset="0"/>
            </a:endParaRPr>
          </a:p>
          <a:p>
            <a:pPr algn="just"/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інших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;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вироблення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в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учнів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навичок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безпечного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поводження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з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електрообладнанням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,</a:t>
            </a:r>
          </a:p>
          <a:p>
            <a:pPr algn="just"/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газовими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плитами, при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розведенні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багаття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тощо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67288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1809440"/>
              </p:ext>
            </p:extLst>
          </p:nvPr>
        </p:nvGraphicFramePr>
        <p:xfrm>
          <a:off x="186517" y="0"/>
          <a:ext cx="8780064" cy="6797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3984">
                  <a:extLst>
                    <a:ext uri="{9D8B030D-6E8A-4147-A177-3AD203B41FA5}">
                      <a16:colId xmlns:a16="http://schemas.microsoft.com/office/drawing/2014/main" val="1927461925"/>
                    </a:ext>
                  </a:extLst>
                </a:gridCol>
                <a:gridCol w="723331">
                  <a:extLst>
                    <a:ext uri="{9D8B030D-6E8A-4147-A177-3AD203B41FA5}">
                      <a16:colId xmlns:a16="http://schemas.microsoft.com/office/drawing/2014/main" val="3084253695"/>
                    </a:ext>
                  </a:extLst>
                </a:gridCol>
                <a:gridCol w="2756848">
                  <a:extLst>
                    <a:ext uri="{9D8B030D-6E8A-4147-A177-3AD203B41FA5}">
                      <a16:colId xmlns:a16="http://schemas.microsoft.com/office/drawing/2014/main" val="1466211753"/>
                    </a:ext>
                  </a:extLst>
                </a:gridCol>
                <a:gridCol w="1910687">
                  <a:extLst>
                    <a:ext uri="{9D8B030D-6E8A-4147-A177-3AD203B41FA5}">
                      <a16:colId xmlns:a16="http://schemas.microsoft.com/office/drawing/2014/main" val="221319549"/>
                    </a:ext>
                  </a:extLst>
                </a:gridCol>
                <a:gridCol w="1511870">
                  <a:extLst>
                    <a:ext uri="{9D8B030D-6E8A-4147-A177-3AD203B41FA5}">
                      <a16:colId xmlns:a16="http://schemas.microsoft.com/office/drawing/2014/main" val="3309463001"/>
                    </a:ext>
                  </a:extLst>
                </a:gridCol>
                <a:gridCol w="1463344">
                  <a:extLst>
                    <a:ext uri="{9D8B030D-6E8A-4147-A177-3AD203B41FA5}">
                      <a16:colId xmlns:a16="http://schemas.microsoft.com/office/drawing/2014/main" val="4155149722"/>
                    </a:ext>
                  </a:extLst>
                </a:gridCol>
              </a:tblGrid>
              <a:tr h="439524">
                <a:tc>
                  <a:txBody>
                    <a:bodyPr/>
                    <a:lstStyle/>
                    <a:p>
                      <a:r>
                        <a:rPr lang="uk-UA" sz="140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47.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30.10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Всесвітній</a:t>
                      </a:r>
                      <a:r>
                        <a:rPr lang="ru-RU" sz="1400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день </a:t>
                      </a:r>
                      <a:r>
                        <a:rPr lang="ru-RU" sz="1400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довкілля</a:t>
                      </a:r>
                      <a:endParaRPr lang="ru-RU" sz="1400" u="sng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Майбутнє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довкілля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наших руках"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Ціннісне </a:t>
                      </a:r>
                      <a:r>
                        <a:rPr lang="ru-RU" sz="140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40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40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природи</a:t>
                      </a:r>
                      <a:endParaRPr lang="en-US" sz="1400" b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1-7 класи</a:t>
                      </a:r>
                      <a:endParaRPr lang="en-US" sz="140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i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–організатор, кл.керівники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1244129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48.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27.10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Свято «Маленька міс осені»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Сприяння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творчому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розвитку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особистості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1-6 класи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4689742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49.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27.10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Захід «</a:t>
                      </a:r>
                      <a:r>
                        <a:rPr lang="uk-UA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Гелоувін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страшенно красива»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Сприяння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творчому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розвитку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особистості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7-11 класи</a:t>
                      </a:r>
                      <a:endParaRPr lang="en-US" sz="140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i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i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2396664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50.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Жов-тень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Акція «</a:t>
                      </a:r>
                      <a:r>
                        <a:rPr lang="ru-RU" sz="140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Жовте</a:t>
                      </a:r>
                      <a:r>
                        <a:rPr lang="ru-RU" sz="140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листя</a:t>
                      </a:r>
                      <a:r>
                        <a:rPr lang="ru-RU" sz="140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», </a:t>
                      </a:r>
                      <a:r>
                        <a:rPr lang="ru-RU" sz="140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виготовлення</a:t>
                      </a:r>
                      <a:r>
                        <a:rPr lang="ru-RU" sz="140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40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розповсюдження</a:t>
                      </a:r>
                      <a:r>
                        <a:rPr lang="ru-RU" sz="140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</a:t>
                      </a:r>
                      <a:r>
                        <a:rPr lang="ru-RU" sz="140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населення</a:t>
                      </a:r>
                      <a:r>
                        <a:rPr lang="ru-RU" sz="140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листівок</a:t>
                      </a:r>
                      <a:r>
                        <a:rPr lang="ru-RU" sz="140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 шкоду </a:t>
                      </a:r>
                      <a:r>
                        <a:rPr lang="ru-RU" sz="140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спалювання</a:t>
                      </a:r>
                      <a:r>
                        <a:rPr lang="ru-RU" sz="140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опалого </a:t>
                      </a:r>
                      <a:r>
                        <a:rPr lang="ru-RU" sz="140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листя</a:t>
                      </a:r>
                      <a:r>
                        <a:rPr lang="ru-RU" sz="140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про </a:t>
                      </a:r>
                      <a:r>
                        <a:rPr lang="ru-RU" sz="140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користь</a:t>
                      </a:r>
                      <a:r>
                        <a:rPr lang="ru-RU" sz="140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компостування</a:t>
                      </a:r>
                      <a:r>
                        <a:rPr lang="ru-RU" sz="140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Ціннісне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4-6 класи</a:t>
                      </a:r>
                      <a:endParaRPr lang="en-US" sz="140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i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i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351261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51.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Жов-тень</a:t>
                      </a:r>
                      <a:endParaRPr lang="en-US" sz="140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i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Засідання учнівської ради «Школа лідерства»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Сприяння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творчому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розвитку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особистості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7-11 класи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i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743417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52.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Жов-тень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i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Інструктажі</a:t>
                      </a: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 </a:t>
                      </a:r>
                      <a:r>
                        <a:rPr lang="ru-RU" sz="1400" b="0" i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питань</a:t>
                      </a: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безпеки</a:t>
                      </a:r>
                      <a:endParaRPr lang="ru-RU" sz="1400" b="0" i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b="0" i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життєдіяльності</a:t>
                      </a: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здобувачів</a:t>
                      </a: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освіти</a:t>
                      </a: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 </a:t>
                      </a:r>
                      <a:r>
                        <a:rPr lang="ru-RU" sz="1400" b="0" i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період</a:t>
                      </a:r>
                      <a:r>
                        <a:rPr lang="ru-RU" sz="1400" b="0" i="0" u="none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осінніх</a:t>
                      </a: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канікул</a:t>
                      </a: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 </a:t>
                      </a:r>
                      <a:r>
                        <a:rPr lang="ru-RU" sz="1400" b="0" i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учнями</a:t>
                      </a: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батьками.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 класи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i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ЗДВР, кл.керівники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179222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53.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Жов-тень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Складання</a:t>
                      </a: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плану </a:t>
                      </a:r>
                      <a:r>
                        <a:rPr lang="ru-RU" sz="1400" b="0" i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осінніх</a:t>
                      </a: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канікул</a:t>
                      </a: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Сприяння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творчому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розвитку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особистості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i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i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ЗДВР,</a:t>
                      </a:r>
                      <a:r>
                        <a:rPr kumimoji="0" lang="uk-UA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 Педагог-організатор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 CYR" panose="02020603050405020304" pitchFamily="18" charset="0"/>
                        <a:ea typeface="+mn-ea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3589231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Жов-тень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Консультація для </a:t>
                      </a:r>
                      <a:r>
                        <a:rPr lang="ru-RU" sz="1400" b="0" i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батьків</a:t>
                      </a: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««Як </a:t>
                      </a:r>
                      <a:r>
                        <a:rPr lang="ru-RU" sz="1400" b="0" i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допомогти</a:t>
                      </a: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дітям</a:t>
                      </a: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впоратися</a:t>
                      </a: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 </a:t>
                      </a:r>
                      <a:r>
                        <a:rPr lang="ru-RU" sz="1400" b="0" i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тривожністю</a:t>
                      </a: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під</a:t>
                      </a: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час </a:t>
                      </a:r>
                      <a:r>
                        <a:rPr lang="ru-RU" sz="1400" b="0" i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воєнних</a:t>
                      </a: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дій</a:t>
                      </a: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Робота з батьками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i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ЗДВР, </a:t>
                      </a:r>
                      <a:r>
                        <a:rPr lang="uk-UA" sz="1400" b="0" i="0" u="none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соц.пед</a:t>
                      </a:r>
                      <a:r>
                        <a:rPr lang="uk-UA" sz="1400" b="0" i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0485139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Жов-тень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Поповнення сайту школи новинами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i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i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0508907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7133" y="4217158"/>
            <a:ext cx="3071184" cy="330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1690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chemeClr val="accent4">
                <a:lumMod val="60000"/>
                <a:lumOff val="40000"/>
              </a:schemeClr>
            </a:gs>
            <a:gs pos="37000">
              <a:srgbClr val="EFD783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4872" y="559025"/>
            <a:ext cx="8949128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 panose="02020603050405020304" pitchFamily="18" charset="0"/>
                <a:cs typeface="Times New Roman CYR" panose="02020603050405020304" pitchFamily="18" charset="0"/>
              </a:rPr>
              <a:t>ЛИСТОПАД</a:t>
            </a:r>
          </a:p>
          <a:p>
            <a:pPr algn="ctr"/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 panose="02020603050405020304" pitchFamily="18" charset="0"/>
                <a:cs typeface="Times New Roman CYR" panose="02020603050405020304" pitchFamily="18" charset="0"/>
              </a:rPr>
              <a:t>Тема: «</a:t>
            </a:r>
            <a:r>
              <a:rPr lang="ru-RU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 panose="02020603050405020304" pitchFamily="18" charset="0"/>
                <a:cs typeface="Times New Roman CYR" panose="02020603050405020304" pitchFamily="18" charset="0"/>
              </a:rPr>
              <a:t>Любов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 panose="02020603050405020304" pitchFamily="18" charset="0"/>
                <a:cs typeface="Times New Roman CYR" panose="02020603050405020304" pitchFamily="18" charset="0"/>
              </a:rPr>
              <a:t> до </a:t>
            </a:r>
            <a:r>
              <a:rPr lang="ru-RU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 panose="02020603050405020304" pitchFamily="18" charset="0"/>
                <a:cs typeface="Times New Roman CYR" panose="02020603050405020304" pitchFamily="18" charset="0"/>
              </a:rPr>
              <a:t>ближнього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 panose="02020603050405020304" pitchFamily="18" charset="0"/>
                <a:cs typeface="Times New Roman CYR" panose="02020603050405020304" pitchFamily="18" charset="0"/>
              </a:rPr>
              <a:t> – </a:t>
            </a:r>
            <a:r>
              <a:rPr lang="ru-RU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 panose="02020603050405020304" pitchFamily="18" charset="0"/>
                <a:cs typeface="Times New Roman CYR" panose="02020603050405020304" pitchFamily="18" charset="0"/>
              </a:rPr>
              <a:t>джерело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 panose="02020603050405020304" pitchFamily="18" charset="0"/>
                <a:cs typeface="Times New Roman CYR" panose="02020603050405020304" pitchFamily="18" charset="0"/>
              </a:rPr>
              <a:t>величі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 panose="02020603050405020304" pitchFamily="18" charset="0"/>
                <a:cs typeface="Times New Roman CYR" panose="02020603050405020304" pitchFamily="18" charset="0"/>
              </a:rPr>
              <a:t>душі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 panose="02020603050405020304" pitchFamily="18" charset="0"/>
                <a:cs typeface="Times New Roman CYR" panose="02020603050405020304" pitchFamily="18" charset="0"/>
              </a:rPr>
              <a:t>»</a:t>
            </a:r>
          </a:p>
          <a:p>
            <a:pPr algn="ctr"/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 panose="02020603050405020304" pitchFamily="18" charset="0"/>
                <a:cs typeface="Times New Roman CYR" panose="02020603050405020304" pitchFamily="18" charset="0"/>
              </a:rPr>
              <a:t>(</a:t>
            </a:r>
            <a:r>
              <a:rPr lang="ru-RU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 panose="02020603050405020304" pitchFamily="18" charset="0"/>
                <a:cs typeface="Times New Roman CYR" panose="02020603050405020304" pitchFamily="18" charset="0"/>
              </a:rPr>
              <a:t>моральне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 panose="02020603050405020304" pitchFamily="18" charset="0"/>
                <a:cs typeface="Times New Roman CYR" panose="02020603050405020304" pitchFamily="18" charset="0"/>
              </a:rPr>
              <a:t>виховання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 panose="02020603050405020304" pitchFamily="18" charset="0"/>
                <a:cs typeface="Times New Roman CYR" panose="02020603050405020304" pitchFamily="18" charset="0"/>
              </a:rPr>
              <a:t>)</a:t>
            </a:r>
          </a:p>
          <a:p>
            <a:r>
              <a:rPr lang="ru-RU" b="1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Компетентність</a:t>
            </a:r>
            <a:r>
              <a:rPr lang="ru-RU" b="1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: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спілкування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державною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мовою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,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спілкування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іноземними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мовами</a:t>
            </a:r>
            <a:endParaRPr lang="ru-RU" dirty="0">
              <a:latin typeface="Times New Roman CYR" panose="02020603050405020304" pitchFamily="18" charset="0"/>
              <a:cs typeface="Times New Roman CYR" panose="02020603050405020304" pitchFamily="18" charset="0"/>
            </a:endParaRPr>
          </a:p>
          <a:p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толерантне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ставлення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до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представників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різних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народів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і культур.</a:t>
            </a:r>
          </a:p>
          <a:p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Основний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зміст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виховання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: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ціннісне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ставлення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до людей,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ціннісне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ставлення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до себе</a:t>
            </a:r>
          </a:p>
          <a:p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(до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свого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психологічного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«Я»).</a:t>
            </a:r>
          </a:p>
          <a:p>
            <a:r>
              <a:rPr lang="ru-RU" b="1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Кредо: 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«Люди, будьте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взаємно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красивими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!»</a:t>
            </a:r>
          </a:p>
          <a:p>
            <a:r>
              <a:rPr lang="ru-RU" b="1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Мета: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прищеплення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й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розвиток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моральних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почуттів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,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переконань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і потреб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поводити</a:t>
            </a:r>
            <a:endParaRPr lang="ru-RU" dirty="0">
              <a:latin typeface="Times New Roman CYR" panose="02020603050405020304" pitchFamily="18" charset="0"/>
              <a:cs typeface="Times New Roman CYR" panose="02020603050405020304" pitchFamily="18" charset="0"/>
            </a:endParaRPr>
          </a:p>
          <a:p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себе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згідно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з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моральними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нормами,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що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діють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в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суспільстві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.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Спонукання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до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опанування</a:t>
            </a:r>
            <a:endParaRPr lang="ru-RU" dirty="0">
              <a:latin typeface="Times New Roman CYR" panose="02020603050405020304" pitchFamily="18" charset="0"/>
              <a:cs typeface="Times New Roman CYR" panose="02020603050405020304" pitchFamily="18" charset="0"/>
            </a:endParaRPr>
          </a:p>
          <a:p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духовною культурою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людства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,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нації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,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найближчого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соціального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оточення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.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Наслідування</a:t>
            </a:r>
            <a:endParaRPr lang="ru-RU" dirty="0">
              <a:latin typeface="Times New Roman CYR" panose="02020603050405020304" pitchFamily="18" charset="0"/>
              <a:cs typeface="Times New Roman CYR" panose="02020603050405020304" pitchFamily="18" charset="0"/>
            </a:endParaRPr>
          </a:p>
          <a:p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кращих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моральних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зразків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своєї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родини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,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українського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народу,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загальнолюдських</a:t>
            </a:r>
            <a:endParaRPr lang="ru-RU" dirty="0">
              <a:latin typeface="Times New Roman CYR" panose="02020603050405020304" pitchFamily="18" charset="0"/>
              <a:cs typeface="Times New Roman CYR" panose="02020603050405020304" pitchFamily="18" charset="0"/>
            </a:endParaRPr>
          </a:p>
          <a:p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моральних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цінностей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.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Виховання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в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школярів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шанобливого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ставлення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до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оточуючих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,</a:t>
            </a:r>
          </a:p>
          <a:p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формувати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високі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моральні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почуття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,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свідому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дисципліну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,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відповідальність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за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свої</a:t>
            </a:r>
            <a:endParaRPr lang="ru-RU" dirty="0">
              <a:latin typeface="Times New Roman CYR" panose="02020603050405020304" pitchFamily="18" charset="0"/>
              <a:cs typeface="Times New Roman CYR" panose="02020603050405020304" pitchFamily="18" charset="0"/>
            </a:endParaRPr>
          </a:p>
          <a:p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вчинки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. Формування рис особистості,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здатної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приймати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рішення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у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ситуації</a:t>
            </a:r>
            <a:endParaRPr lang="ru-RU" dirty="0">
              <a:latin typeface="Times New Roman CYR" panose="02020603050405020304" pitchFamily="18" charset="0"/>
              <a:cs typeface="Times New Roman CYR" panose="02020603050405020304" pitchFamily="18" charset="0"/>
            </a:endParaRPr>
          </a:p>
          <a:p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морального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вибору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і нести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відповідальність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перед собою,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суспільством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, державою.</a:t>
            </a:r>
          </a:p>
          <a:p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Формування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навичок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толерантної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поведінки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, конструктивного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розв’язання</a:t>
            </a:r>
            <a:endParaRPr lang="ru-RU" dirty="0">
              <a:latin typeface="Times New Roman CYR" panose="02020603050405020304" pitchFamily="18" charset="0"/>
              <a:cs typeface="Times New Roman CYR" panose="02020603050405020304" pitchFamily="18" charset="0"/>
            </a:endParaRPr>
          </a:p>
          <a:p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конфліктних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ситуацій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,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створення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умов для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співтворчості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педагогів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,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учнів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,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батьків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340757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3920089"/>
              </p:ext>
            </p:extLst>
          </p:nvPr>
        </p:nvGraphicFramePr>
        <p:xfrm>
          <a:off x="186518" y="400110"/>
          <a:ext cx="8780064" cy="58826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3984">
                  <a:extLst>
                    <a:ext uri="{9D8B030D-6E8A-4147-A177-3AD203B41FA5}">
                      <a16:colId xmlns:a16="http://schemas.microsoft.com/office/drawing/2014/main" val="1927461925"/>
                    </a:ext>
                  </a:extLst>
                </a:gridCol>
                <a:gridCol w="586853">
                  <a:extLst>
                    <a:ext uri="{9D8B030D-6E8A-4147-A177-3AD203B41FA5}">
                      <a16:colId xmlns:a16="http://schemas.microsoft.com/office/drawing/2014/main" val="3084253695"/>
                    </a:ext>
                  </a:extLst>
                </a:gridCol>
                <a:gridCol w="2784144">
                  <a:extLst>
                    <a:ext uri="{9D8B030D-6E8A-4147-A177-3AD203B41FA5}">
                      <a16:colId xmlns:a16="http://schemas.microsoft.com/office/drawing/2014/main" val="1466211753"/>
                    </a:ext>
                  </a:extLst>
                </a:gridCol>
                <a:gridCol w="2456597">
                  <a:extLst>
                    <a:ext uri="{9D8B030D-6E8A-4147-A177-3AD203B41FA5}">
                      <a16:colId xmlns:a16="http://schemas.microsoft.com/office/drawing/2014/main" val="221319549"/>
                    </a:ext>
                  </a:extLst>
                </a:gridCol>
                <a:gridCol w="1255594">
                  <a:extLst>
                    <a:ext uri="{9D8B030D-6E8A-4147-A177-3AD203B41FA5}">
                      <a16:colId xmlns:a16="http://schemas.microsoft.com/office/drawing/2014/main" val="3309463001"/>
                    </a:ext>
                  </a:extLst>
                </a:gridCol>
                <a:gridCol w="1282892">
                  <a:extLst>
                    <a:ext uri="{9D8B030D-6E8A-4147-A177-3AD203B41FA5}">
                      <a16:colId xmlns:a16="http://schemas.microsoft.com/office/drawing/2014/main" val="4155149722"/>
                    </a:ext>
                  </a:extLst>
                </a:gridCol>
              </a:tblGrid>
              <a:tr h="512080"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№</a:t>
                      </a:r>
                      <a:endParaRPr lang="en-US" sz="1400" i="1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ДАТА</a:t>
                      </a:r>
                      <a:endParaRPr lang="en-US" sz="1400" i="1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ЗМІСТ ДІЯЛЬНОСТІ</a:t>
                      </a:r>
                      <a:endParaRPr lang="en-US" sz="1400" i="1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НАПРЯМ ВИХОВНОЇ РОБОТИ</a:t>
                      </a:r>
                      <a:endParaRPr lang="en-US" sz="1400" i="1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ВІКОВА КАТЕГОРІЯ</a:t>
                      </a:r>
                      <a:endParaRPr lang="en-US" sz="1400" i="1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ВІДПОВІ-ДАЛЬНИЙ</a:t>
                      </a:r>
                      <a:endParaRPr lang="en-US" sz="1400" i="1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5215372"/>
                  </a:ext>
                </a:extLst>
              </a:tr>
              <a:tr h="916498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1.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9.11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sng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День </a:t>
                      </a:r>
                      <a:r>
                        <a:rPr lang="ru-RU" sz="1400" u="sng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української</a:t>
                      </a:r>
                      <a:r>
                        <a:rPr lang="ru-RU" sz="1400" u="sng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u="sng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писемності</a:t>
                      </a:r>
                      <a:r>
                        <a:rPr lang="ru-RU" sz="1400" u="sng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мови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/>
                      </a:r>
                      <a:b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</a:b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Захід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«Битва</a:t>
                      </a:r>
                      <a:r>
                        <a:rPr lang="ru-RU" sz="1400" baseline="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aseline="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поколінь</a:t>
                      </a:r>
                      <a:r>
                        <a:rPr lang="ru-RU" sz="1400" baseline="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(</a:t>
                      </a:r>
                      <a:r>
                        <a:rPr lang="ru-RU" sz="1400" baseline="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минуле</a:t>
                      </a:r>
                      <a:r>
                        <a:rPr lang="ru-RU" sz="1400" baseline="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й </a:t>
                      </a:r>
                      <a:r>
                        <a:rPr lang="ru-RU" sz="1400" baseline="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сьогодення</a:t>
                      </a:r>
                      <a:r>
                        <a:rPr lang="ru-RU" sz="1400" baseline="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)»</a:t>
                      </a:r>
                      <a:endParaRPr lang="ru-RU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Формування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ціннісного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історичних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</a:t>
                      </a:r>
                    </a:p>
                    <a:p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культурних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духовних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надбань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рідного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краю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7-11</a:t>
                      </a:r>
                      <a:r>
                        <a:rPr lang="uk-UA" sz="1400" baseline="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–організатор,</a:t>
                      </a:r>
                      <a:b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</a:br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вчитель </a:t>
                      </a:r>
                      <a:r>
                        <a:rPr lang="uk-UA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укр.мови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14803"/>
                  </a:ext>
                </a:extLst>
              </a:tr>
              <a:tr h="916498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2.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9.11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Тиждень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української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мови та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писемності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.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Квест</a:t>
                      </a:r>
                      <a:r>
                        <a:rPr lang="en-US" sz="1400" baseline="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«Наша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мова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калинова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 до Дня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Української</a:t>
                      </a:r>
                      <a:r>
                        <a:rPr lang="en-US" sz="1400" baseline="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писемності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та мови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Формування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ціннісного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історичних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</a:t>
                      </a:r>
                    </a:p>
                    <a:p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культурних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духовних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надбань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рідного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краю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</a:t>
                      </a:r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-11</a:t>
                      </a:r>
                      <a:r>
                        <a:rPr lang="uk-UA" sz="1400" baseline="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Вчителі </a:t>
                      </a:r>
                      <a:r>
                        <a:rPr lang="uk-UA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укр.мови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4945967"/>
                  </a:ext>
                </a:extLst>
              </a:tr>
              <a:tr h="916498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3.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9.11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Мовна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вітальня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онлайн до Дня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української</a:t>
                      </a:r>
                      <a:endParaRPr lang="ru-RU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писемності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та мови «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Мова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–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духовний</a:t>
                      </a:r>
                      <a:r>
                        <a:rPr lang="en-US" sz="1400" baseline="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скарб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нації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». Участь у</a:t>
                      </a:r>
                      <a:r>
                        <a:rPr lang="en-US" sz="1400" baseline="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Загально</a:t>
                      </a:r>
                      <a:r>
                        <a:rPr lang="en-US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-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національному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Радіодиктанті</a:t>
                      </a:r>
                      <a:r>
                        <a:rPr lang="en-US" sz="1400" baseline="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Єдності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Формування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ціннісного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історичних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</a:t>
                      </a:r>
                    </a:p>
                    <a:p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культурних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духовних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надбань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рідного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краю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</a:t>
                      </a:r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-11</a:t>
                      </a:r>
                      <a:r>
                        <a:rPr lang="uk-UA" sz="1400" baseline="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Вчителі </a:t>
                      </a:r>
                      <a:r>
                        <a:rPr lang="uk-UA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укр.мови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348630"/>
                  </a:ext>
                </a:extLst>
              </a:tr>
              <a:tr h="916498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4.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9.11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Тематичний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колаж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«У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рідній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мові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в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щирім</a:t>
                      </a:r>
                      <a:r>
                        <a:rPr lang="en-US" sz="1400" baseline="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слові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славімо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неньку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Україну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Формування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ціннісного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історичних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</a:t>
                      </a:r>
                    </a:p>
                    <a:p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культурних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духовних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надбань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рідного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краю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</a:t>
                      </a:r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-11</a:t>
                      </a:r>
                      <a:r>
                        <a:rPr lang="uk-UA" sz="1400" baseline="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Бібліотекар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6843378"/>
                  </a:ext>
                </a:extLst>
              </a:tr>
              <a:tr h="916498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5.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9.11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Гра</a:t>
                      </a:r>
                      <a:r>
                        <a:rPr lang="uk-UA" sz="1400" baseline="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«Озброєнні мовою»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Формування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ціннісного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історичних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</a:t>
                      </a:r>
                    </a:p>
                    <a:p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культурних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духовних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надбань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рідного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краю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1-6</a:t>
                      </a:r>
                      <a:r>
                        <a:rPr lang="uk-UA" sz="1400" baseline="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–організатор, вчитель </a:t>
                      </a:r>
                      <a:r>
                        <a:rPr lang="uk-UA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укр.мови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7635479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57098" y="0"/>
            <a:ext cx="2702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u="sng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 panose="02020603050405020304" pitchFamily="18" charset="0"/>
                <a:cs typeface="Times New Roman CYR" panose="02020603050405020304" pitchFamily="18" charset="0"/>
              </a:rPr>
              <a:t>ЛИСТОПАД</a:t>
            </a:r>
            <a:endParaRPr lang="en-US" sz="2000" b="1" u="sng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 CYR" panose="02020603050405020304" pitchFamily="18" charset="0"/>
              <a:cs typeface="Times New Roman CYR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3294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3964731"/>
              </p:ext>
            </p:extLst>
          </p:nvPr>
        </p:nvGraphicFramePr>
        <p:xfrm>
          <a:off x="200165" y="99859"/>
          <a:ext cx="8780064" cy="671037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3984">
                  <a:extLst>
                    <a:ext uri="{9D8B030D-6E8A-4147-A177-3AD203B41FA5}">
                      <a16:colId xmlns:a16="http://schemas.microsoft.com/office/drawing/2014/main" val="1927461925"/>
                    </a:ext>
                  </a:extLst>
                </a:gridCol>
                <a:gridCol w="586853">
                  <a:extLst>
                    <a:ext uri="{9D8B030D-6E8A-4147-A177-3AD203B41FA5}">
                      <a16:colId xmlns:a16="http://schemas.microsoft.com/office/drawing/2014/main" val="3084253695"/>
                    </a:ext>
                  </a:extLst>
                </a:gridCol>
                <a:gridCol w="2811440">
                  <a:extLst>
                    <a:ext uri="{9D8B030D-6E8A-4147-A177-3AD203B41FA5}">
                      <a16:colId xmlns:a16="http://schemas.microsoft.com/office/drawing/2014/main" val="1466211753"/>
                    </a:ext>
                  </a:extLst>
                </a:gridCol>
                <a:gridCol w="2429301">
                  <a:extLst>
                    <a:ext uri="{9D8B030D-6E8A-4147-A177-3AD203B41FA5}">
                      <a16:colId xmlns:a16="http://schemas.microsoft.com/office/drawing/2014/main" val="221319549"/>
                    </a:ext>
                  </a:extLst>
                </a:gridCol>
                <a:gridCol w="1255594">
                  <a:extLst>
                    <a:ext uri="{9D8B030D-6E8A-4147-A177-3AD203B41FA5}">
                      <a16:colId xmlns:a16="http://schemas.microsoft.com/office/drawing/2014/main" val="3309463001"/>
                    </a:ext>
                  </a:extLst>
                </a:gridCol>
                <a:gridCol w="1282892">
                  <a:extLst>
                    <a:ext uri="{9D8B030D-6E8A-4147-A177-3AD203B41FA5}">
                      <a16:colId xmlns:a16="http://schemas.microsoft.com/office/drawing/2014/main" val="4155149722"/>
                    </a:ext>
                  </a:extLst>
                </a:gridCol>
              </a:tblGrid>
              <a:tr h="927072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6.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9.11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День </a:t>
                      </a:r>
                      <a:r>
                        <a:rPr lang="ru-RU" sz="1400" b="0" u="sng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української</a:t>
                      </a:r>
                      <a:r>
                        <a:rPr lang="ru-RU" sz="1400" b="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u="sng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писемності</a:t>
                      </a:r>
                      <a:r>
                        <a:rPr lang="ru-RU" sz="1400" b="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мови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/>
                      </a:r>
                      <a:b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</a:b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Захід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«Битва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baseline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поколінь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(</a:t>
                      </a:r>
                      <a:r>
                        <a:rPr lang="ru-RU" sz="1400" b="0" baseline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минуле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й </a:t>
                      </a:r>
                      <a:r>
                        <a:rPr lang="ru-RU" sz="1400" b="0" baseline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сьогодення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)»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Формування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історичних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</a:t>
                      </a:r>
                    </a:p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культурних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духовних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надбань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рідного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краю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7-11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–організатор,</a:t>
                      </a:r>
                      <a:b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</a:b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вчитель </a:t>
                      </a:r>
                      <a:r>
                        <a:rPr lang="uk-UA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укр.мови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214803"/>
                  </a:ext>
                </a:extLst>
              </a:tr>
              <a:tr h="927072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7.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9.11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Зйомка відео «Мова наша зброя»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Формування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історичних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</a:t>
                      </a:r>
                    </a:p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культурних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духовних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надбань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рідного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краю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692911"/>
                  </a:ext>
                </a:extLst>
              </a:tr>
              <a:tr h="1973766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8.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9.11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Години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спілкування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: «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Бринить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співає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рідна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мова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чарує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тішить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п’янить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»,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«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Вмирає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все в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житті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та не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вмирає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слово»,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«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Мова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писемність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у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цікавих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фактах», «Не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цураймось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мови»,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«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Українська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державна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мова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– символ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єднання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та престижу</a:t>
                      </a:r>
                    </a:p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українського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народу».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Формування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історичних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</a:t>
                      </a:r>
                    </a:p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культурних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духовних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надбань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рідного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краю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Кл.керівники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8698751"/>
                  </a:ext>
                </a:extLst>
              </a:tr>
              <a:tr h="576013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9.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13.11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u="sng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Всесвітній</a:t>
                      </a:r>
                      <a:r>
                        <a:rPr lang="ru-RU" sz="1400" b="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День доброти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/>
                      </a:r>
                      <a:b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</a:b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Квест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Дружити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легко»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людей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 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-організатор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6936673"/>
                  </a:ext>
                </a:extLst>
              </a:tr>
              <a:tr h="717733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10.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13.11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Урок-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гра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в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презентації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"В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країні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доброзичливості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"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людей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1-6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-організатор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8591763"/>
                  </a:ext>
                </a:extLst>
              </a:tr>
              <a:tr h="765939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11.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16.11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Міжнародний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день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толерантності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/>
                      </a:r>
                      <a:b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</a:b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Урок-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тренінг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«Школа –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майданчик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толерантності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людей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1-7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4689742"/>
                  </a:ext>
                </a:extLst>
              </a:tr>
              <a:tr h="735462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12.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16.11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"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Кольоровий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тиждень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толерантності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« (за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окремим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планом)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людей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–організатор,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психолог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3512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468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9207356"/>
              </p:ext>
            </p:extLst>
          </p:nvPr>
        </p:nvGraphicFramePr>
        <p:xfrm>
          <a:off x="213813" y="136478"/>
          <a:ext cx="8780064" cy="668831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3984">
                  <a:extLst>
                    <a:ext uri="{9D8B030D-6E8A-4147-A177-3AD203B41FA5}">
                      <a16:colId xmlns:a16="http://schemas.microsoft.com/office/drawing/2014/main" val="1927461925"/>
                    </a:ext>
                  </a:extLst>
                </a:gridCol>
                <a:gridCol w="818866">
                  <a:extLst>
                    <a:ext uri="{9D8B030D-6E8A-4147-A177-3AD203B41FA5}">
                      <a16:colId xmlns:a16="http://schemas.microsoft.com/office/drawing/2014/main" val="3084253695"/>
                    </a:ext>
                  </a:extLst>
                </a:gridCol>
                <a:gridCol w="3157182">
                  <a:extLst>
                    <a:ext uri="{9D8B030D-6E8A-4147-A177-3AD203B41FA5}">
                      <a16:colId xmlns:a16="http://schemas.microsoft.com/office/drawing/2014/main" val="1466211753"/>
                    </a:ext>
                  </a:extLst>
                </a:gridCol>
                <a:gridCol w="1414818">
                  <a:extLst>
                    <a:ext uri="{9D8B030D-6E8A-4147-A177-3AD203B41FA5}">
                      <a16:colId xmlns:a16="http://schemas.microsoft.com/office/drawing/2014/main" val="221319549"/>
                    </a:ext>
                  </a:extLst>
                </a:gridCol>
                <a:gridCol w="1511870">
                  <a:extLst>
                    <a:ext uri="{9D8B030D-6E8A-4147-A177-3AD203B41FA5}">
                      <a16:colId xmlns:a16="http://schemas.microsoft.com/office/drawing/2014/main" val="3309463001"/>
                    </a:ext>
                  </a:extLst>
                </a:gridCol>
                <a:gridCol w="1463344">
                  <a:extLst>
                    <a:ext uri="{9D8B030D-6E8A-4147-A177-3AD203B41FA5}">
                      <a16:colId xmlns:a16="http://schemas.microsoft.com/office/drawing/2014/main" val="4155149722"/>
                    </a:ext>
                  </a:extLst>
                </a:gridCol>
              </a:tblGrid>
              <a:tr h="526016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13.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16.11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Уроки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гарної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поведінки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: ««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Моральність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–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основа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моїх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знань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», «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Гарно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дружити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—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значить правду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говорити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», «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Озирнись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на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свій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вчинок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», «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Життєве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кредо –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чесність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</a:t>
                      </a:r>
                    </a:p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справедливість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», «Культура мови –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ознака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вихованості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людей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957756"/>
                  </a:ext>
                </a:extLst>
              </a:tr>
              <a:tr h="526016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14.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17.11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u="sng" kern="12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Міжнародний День відмови від паління</a:t>
                      </a:r>
                      <a:r>
                        <a:rPr lang="uk-UA" sz="1400" b="0" kern="12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/>
                      </a:r>
                      <a:br>
                        <a:rPr lang="uk-UA" sz="1400" b="0" kern="12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</a:br>
                      <a:r>
                        <a:rPr lang="uk-UA" sz="1400" b="0" kern="12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Урок-діалог</a:t>
                      </a:r>
                      <a:r>
                        <a:rPr lang="uk-UA" sz="1400" b="0" kern="1200" baseline="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«Вона створена вбивати»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себе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7-11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організатор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соц.пед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14803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15.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17.11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День </a:t>
                      </a:r>
                      <a:r>
                        <a:rPr lang="ru-RU" sz="1400" b="0" u="sng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самоврядування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/>
                      </a:r>
                      <a:b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</a:b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Захід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Приєднуйся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в нашу команду» </a:t>
                      </a:r>
                      <a:r>
                        <a:rPr lang="ru-RU" sz="1400" b="0" baseline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залучення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baseline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новачків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b="0" baseline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шк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. </a:t>
                      </a:r>
                      <a:r>
                        <a:rPr lang="ru-RU" sz="1400" b="0" baseline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самоврядування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Сприяння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творчому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розвитку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особистості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7-11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7635479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16.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20.11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19</a:t>
                      </a:r>
                      <a:r>
                        <a:rPr lang="ru-RU" sz="1400" b="0" u="sng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листопада - </a:t>
                      </a:r>
                      <a:r>
                        <a:rPr lang="ru-RU" sz="1400" b="0" u="sng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Всесвітній</a:t>
                      </a:r>
                      <a:r>
                        <a:rPr lang="ru-RU" sz="1400" b="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день </a:t>
                      </a:r>
                      <a:r>
                        <a:rPr lang="ru-RU" sz="1400" b="0" u="sng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запобігання</a:t>
                      </a:r>
                      <a:r>
                        <a:rPr lang="ru-RU" sz="1400" b="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u="sng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насильству</a:t>
                      </a:r>
                      <a:r>
                        <a:rPr lang="ru-RU" sz="1400" b="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над </a:t>
                      </a:r>
                      <a:r>
                        <a:rPr lang="ru-RU" sz="1400" b="0" u="sng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дітьми</a:t>
                      </a:r>
                      <a:endParaRPr lang="ru-RU" sz="1400" b="0" u="sng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r>
                        <a:rPr lang="ru-RU" sz="1400" b="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20 листопада - </a:t>
                      </a:r>
                      <a:r>
                        <a:rPr lang="ru-RU" sz="1400" b="0" u="sng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Всесвітній</a:t>
                      </a:r>
                      <a:r>
                        <a:rPr lang="ru-RU" sz="1400" b="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день </a:t>
                      </a:r>
                      <a:r>
                        <a:rPr lang="ru-RU" sz="1400" b="0" u="sng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дитини</a:t>
                      </a:r>
                      <a:endParaRPr lang="ru-RU" sz="1400" b="0" u="sng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Тренінг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</a:t>
                      </a:r>
                      <a:r>
                        <a:rPr lang="ru-RU" sz="1400" b="0" u="none" kern="1200" dirty="0" err="1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Щаслива</a:t>
                      </a:r>
                      <a:r>
                        <a:rPr lang="ru-RU" sz="1400" b="0" u="none" kern="12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u="none" kern="1200" dirty="0" err="1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дитина</a:t>
                      </a:r>
                      <a:r>
                        <a:rPr lang="ru-RU" sz="1400" b="0" u="none" kern="12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- </a:t>
                      </a:r>
                      <a:r>
                        <a:rPr lang="ru-RU" sz="1400" b="0" u="none" kern="1200" dirty="0" err="1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успішна</a:t>
                      </a:r>
                      <a:r>
                        <a:rPr lang="ru-RU" sz="1400" b="0" u="none" kern="12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u="none" kern="1200" dirty="0" err="1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країна</a:t>
                      </a:r>
                      <a:r>
                        <a:rPr lang="ru-RU" sz="1400" b="0" u="none" kern="12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Сприяння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творчому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розвитку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особистості</a:t>
                      </a: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1-6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–організатор, психолог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692911"/>
                  </a:ext>
                </a:extLst>
              </a:tr>
              <a:tr h="1019032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17.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20.11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Конкурс малюнків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«В цьому моє щастя»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Сприяння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творчому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розвитку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особистості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7-6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–організатор, вчитель ОТМ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4689742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18.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20.11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Урок «Стоп </a:t>
                      </a:r>
                      <a:r>
                        <a:rPr lang="uk-UA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булінг</a:t>
                      </a: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. Стоп насилля»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людей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5-11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–організатор, кл.керівники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351261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19.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Листо-пад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Участь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учнів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у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районних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предметних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олімпіадах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5-11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Вчителі </a:t>
                      </a:r>
                      <a:r>
                        <a:rPr lang="uk-UA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предметники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9029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5850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383141"/>
              </p:ext>
            </p:extLst>
          </p:nvPr>
        </p:nvGraphicFramePr>
        <p:xfrm>
          <a:off x="200165" y="136477"/>
          <a:ext cx="8780064" cy="65227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3984">
                  <a:extLst>
                    <a:ext uri="{9D8B030D-6E8A-4147-A177-3AD203B41FA5}">
                      <a16:colId xmlns:a16="http://schemas.microsoft.com/office/drawing/2014/main" val="1927461925"/>
                    </a:ext>
                  </a:extLst>
                </a:gridCol>
                <a:gridCol w="818866">
                  <a:extLst>
                    <a:ext uri="{9D8B030D-6E8A-4147-A177-3AD203B41FA5}">
                      <a16:colId xmlns:a16="http://schemas.microsoft.com/office/drawing/2014/main" val="3084253695"/>
                    </a:ext>
                  </a:extLst>
                </a:gridCol>
                <a:gridCol w="3157182">
                  <a:extLst>
                    <a:ext uri="{9D8B030D-6E8A-4147-A177-3AD203B41FA5}">
                      <a16:colId xmlns:a16="http://schemas.microsoft.com/office/drawing/2014/main" val="1466211753"/>
                    </a:ext>
                  </a:extLst>
                </a:gridCol>
                <a:gridCol w="1414818">
                  <a:extLst>
                    <a:ext uri="{9D8B030D-6E8A-4147-A177-3AD203B41FA5}">
                      <a16:colId xmlns:a16="http://schemas.microsoft.com/office/drawing/2014/main" val="221319549"/>
                    </a:ext>
                  </a:extLst>
                </a:gridCol>
                <a:gridCol w="1511870">
                  <a:extLst>
                    <a:ext uri="{9D8B030D-6E8A-4147-A177-3AD203B41FA5}">
                      <a16:colId xmlns:a16="http://schemas.microsoft.com/office/drawing/2014/main" val="3309463001"/>
                    </a:ext>
                  </a:extLst>
                </a:gridCol>
                <a:gridCol w="1463344">
                  <a:extLst>
                    <a:ext uri="{9D8B030D-6E8A-4147-A177-3AD203B41FA5}">
                      <a16:colId xmlns:a16="http://schemas.microsoft.com/office/drawing/2014/main" val="4155149722"/>
                    </a:ext>
                  </a:extLst>
                </a:gridCol>
              </a:tblGrid>
              <a:tr h="439524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20.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21.11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День </a:t>
                      </a:r>
                      <a:r>
                        <a:rPr lang="ru-RU" sz="1400" b="0" u="sng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Гідності</a:t>
                      </a:r>
                      <a:r>
                        <a:rPr lang="ru-RU" sz="1400" b="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та  </a:t>
                      </a:r>
                      <a:r>
                        <a:rPr lang="ru-RU" sz="1400" b="0" u="sng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Свободи</a:t>
                      </a:r>
                      <a:r>
                        <a:rPr lang="ru-RU" sz="1400" b="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День </a:t>
                      </a:r>
                      <a:r>
                        <a:rPr lang="ru-RU" sz="1400" b="0" u="sng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десантно-штурмових</a:t>
                      </a:r>
                      <a:r>
                        <a:rPr lang="ru-RU" sz="1400" b="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u="sng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військ</a:t>
                      </a:r>
                      <a:r>
                        <a:rPr lang="ru-RU" sz="1400" b="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ЗСУ</a:t>
                      </a:r>
                      <a:br>
                        <a:rPr lang="ru-RU" sz="1400" b="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</a:b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Захід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«Майдан –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фортец</a:t>
                      </a:r>
                      <a:r>
                        <a:rPr lang="ru-RU" sz="1400" b="0" u="none" baseline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я</a:t>
                      </a:r>
                      <a:r>
                        <a:rPr lang="ru-RU" sz="1400" b="0" u="none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духу»</a:t>
                      </a:r>
                      <a:endParaRPr lang="ru-RU" sz="1400" b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держави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суспільства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1743417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21.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21.11</a:t>
                      </a: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День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Гідності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та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Свободи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Флешмоб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під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хештегом</a:t>
                      </a:r>
                      <a:endParaRPr lang="ru-RU" sz="1400" b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#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ГідністьтаСвобода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держави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суспільства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Вчитель історії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6509593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22.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21.11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Зйомка відео «Вільні для майбутнього»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держави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суспільства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2734904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23.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21.11</a:t>
                      </a: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Години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спілкування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: «За мир в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Україні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за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гідність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кожної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людини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», «Скажи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своє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слово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Україну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», «Усе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моє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що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зветься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Україна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 (5-7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кл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.), «Майдан та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українська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національна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ідея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»,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«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Україна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–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це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територія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Гідності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Свободи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»,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«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Громадянський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подвиг людей,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які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виступили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захист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демократичних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цінностей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 (8-11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кл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.)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держави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суспільства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Кл.керівники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618878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24.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21.11</a:t>
                      </a: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Тематична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лінійка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Дня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Гідності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та</a:t>
                      </a:r>
                    </a:p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Свободи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Революція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гідності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: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події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що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нас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змінили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держави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суспільства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 smtClean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ЗДВР, </a:t>
                      </a:r>
                      <a:r>
                        <a:rPr kumimoji="0" lang="uk-UA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Педагог-організатор, Вч. історії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 CYR" panose="02020603050405020304" pitchFamily="18" charset="0"/>
                        <a:ea typeface="+mn-ea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8838183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25.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20.11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Правознавча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абетка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Стосунки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рівності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та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поваги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Міжнародного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дня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толерантності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Ціліснеставення</a:t>
                      </a: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себе та інших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6-7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Вчитель правознавства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13845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56290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0304491"/>
              </p:ext>
            </p:extLst>
          </p:nvPr>
        </p:nvGraphicFramePr>
        <p:xfrm>
          <a:off x="172870" y="0"/>
          <a:ext cx="8780064" cy="71323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3984">
                  <a:extLst>
                    <a:ext uri="{9D8B030D-6E8A-4147-A177-3AD203B41FA5}">
                      <a16:colId xmlns:a16="http://schemas.microsoft.com/office/drawing/2014/main" val="1927461925"/>
                    </a:ext>
                  </a:extLst>
                </a:gridCol>
                <a:gridCol w="818866">
                  <a:extLst>
                    <a:ext uri="{9D8B030D-6E8A-4147-A177-3AD203B41FA5}">
                      <a16:colId xmlns:a16="http://schemas.microsoft.com/office/drawing/2014/main" val="3084253695"/>
                    </a:ext>
                  </a:extLst>
                </a:gridCol>
                <a:gridCol w="3043450">
                  <a:extLst>
                    <a:ext uri="{9D8B030D-6E8A-4147-A177-3AD203B41FA5}">
                      <a16:colId xmlns:a16="http://schemas.microsoft.com/office/drawing/2014/main" val="1466211753"/>
                    </a:ext>
                  </a:extLst>
                </a:gridCol>
                <a:gridCol w="1719618">
                  <a:extLst>
                    <a:ext uri="{9D8B030D-6E8A-4147-A177-3AD203B41FA5}">
                      <a16:colId xmlns:a16="http://schemas.microsoft.com/office/drawing/2014/main" val="221319549"/>
                    </a:ext>
                  </a:extLst>
                </a:gridCol>
                <a:gridCol w="1320802">
                  <a:extLst>
                    <a:ext uri="{9D8B030D-6E8A-4147-A177-3AD203B41FA5}">
                      <a16:colId xmlns:a16="http://schemas.microsoft.com/office/drawing/2014/main" val="3309463001"/>
                    </a:ext>
                  </a:extLst>
                </a:gridCol>
                <a:gridCol w="1463344">
                  <a:extLst>
                    <a:ext uri="{9D8B030D-6E8A-4147-A177-3AD203B41FA5}">
                      <a16:colId xmlns:a16="http://schemas.microsoft.com/office/drawing/2014/main" val="4155149722"/>
                    </a:ext>
                  </a:extLst>
                </a:gridCol>
              </a:tblGrid>
              <a:tr h="526016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26.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24.11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Тренінг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Безпечні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соціальні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мережі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 до </a:t>
                      </a:r>
                      <a:r>
                        <a:rPr lang="ru-RU" sz="1400" b="0" u="sng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Всесвітнього</a:t>
                      </a:r>
                      <a:r>
                        <a:rPr lang="ru-RU" sz="1400" b="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дня </a:t>
                      </a:r>
                      <a:r>
                        <a:rPr lang="ru-RU" sz="1400" b="0" u="sng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інформації</a:t>
                      </a:r>
                      <a:endParaRPr lang="en-US" sz="1400" b="0" u="sng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праці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6-11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</a:t>
                      </a:r>
                      <a:r>
                        <a:rPr lang="uk-UA" sz="1400" b="0" u="none" dirty="0" smtClean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організатор, </a:t>
                      </a:r>
                      <a:r>
                        <a:rPr lang="uk-UA" sz="1400" b="0" u="none" dirty="0" err="1" smtClean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соц.пед</a:t>
                      </a:r>
                      <a:r>
                        <a:rPr lang="uk-UA" sz="1400" b="0" u="none" dirty="0" smtClean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294403"/>
                  </a:ext>
                </a:extLst>
              </a:tr>
              <a:tr h="526016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27.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27.11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25 </a:t>
                      </a:r>
                      <a:r>
                        <a:rPr lang="ru-RU" sz="1400" b="0" u="sng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жовтня</a:t>
                      </a:r>
                      <a:r>
                        <a:rPr lang="ru-RU" sz="1400" b="0" u="sng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- </a:t>
                      </a:r>
                      <a:r>
                        <a:rPr lang="ru-RU" sz="1400" b="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</a:t>
                      </a:r>
                      <a:r>
                        <a:rPr lang="en-US" sz="1400" b="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e</a:t>
                      </a:r>
                      <a:r>
                        <a:rPr lang="ru-RU" sz="1400" b="0" u="sng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нь</a:t>
                      </a:r>
                      <a:r>
                        <a:rPr lang="ru-RU" sz="1400" b="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u="sng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пам'яті</a:t>
                      </a:r>
                      <a:r>
                        <a:rPr lang="ru-RU" sz="1400" b="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жертв </a:t>
                      </a:r>
                      <a:r>
                        <a:rPr lang="ru-RU" sz="1400" b="0" u="sng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голодоморів</a:t>
                      </a:r>
                      <a:r>
                        <a:rPr lang="ru-RU" sz="1400" b="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/>
                      </a:r>
                      <a:br>
                        <a:rPr lang="ru-RU" sz="1400" b="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</a:b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Захід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Україна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пам</a:t>
                      </a:r>
                      <a:r>
                        <a:rPr lang="en-US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’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я</a:t>
                      </a:r>
                      <a:r>
                        <a:rPr lang="uk-UA" sz="1400" b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тає</a:t>
                      </a:r>
                      <a:r>
                        <a:rPr lang="uk-UA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</a:t>
                      </a:r>
                      <a:r>
                        <a:rPr lang="uk-UA" sz="1400" b="0" u="none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світ визнає»</a:t>
                      </a:r>
                      <a:endParaRPr lang="en-US" sz="1400" b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суспільства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держави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–організатор, </a:t>
                      </a:r>
                      <a:r>
                        <a:rPr lang="uk-UA" sz="1400" b="0" u="none" dirty="0" smtClean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ЗДВР, </a:t>
                      </a:r>
                      <a:r>
                        <a:rPr lang="uk-UA" sz="1400" b="0" u="none" dirty="0" err="1" smtClean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Вч.історії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14803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28.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27.11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Урок «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Голодний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експеримент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над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людським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життям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суспільства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держави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–організатор, кл.керівники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7635479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29.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27.11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Акція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та зйомка відео «Запалимо свічку ГОЛОДОМОРУ»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суспільства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держави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–організатор, кл.керівники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692911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30.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27.11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Години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спілкування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з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використанням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мультимедійних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технологій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: «Про великий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голод люди говорили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пошепки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», «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Вічна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пам'ять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змореним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голодом», «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Трагедія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що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сколихнула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землю», «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хліба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-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життя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»,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«Жнива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скорботи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суспільства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держави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Кл.керівники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0694287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31.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Листо-пад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Проведення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індивідуальних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бесід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з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учням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які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схильні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правопорушень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.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Анкетування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.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Діагностика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даної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категорії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учнів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Правове виховання та профілактична робота з учнями. Соціальний захист учнів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ЗДВР, психолог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0184228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32.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20.11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Ігрова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програма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Всесвітнього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Дня прав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дитини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. «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Дітям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світу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–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сонце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й мир»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Цілісне ставлення до себе та інших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1- 5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Вчитель правознавства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697933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33.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Листо-пад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Виконання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учнями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правил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внутрішкільного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розпорядку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 smtClean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ЗДВР.</a:t>
                      </a:r>
                      <a:r>
                        <a:rPr kumimoji="0" lang="uk-UA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 Педагог-організатор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 CYR" panose="02020603050405020304" pitchFamily="18" charset="0"/>
                        <a:ea typeface="+mn-ea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61881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10212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895380"/>
              </p:ext>
            </p:extLst>
          </p:nvPr>
        </p:nvGraphicFramePr>
        <p:xfrm>
          <a:off x="213813" y="136478"/>
          <a:ext cx="8780064" cy="63703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3984">
                  <a:extLst>
                    <a:ext uri="{9D8B030D-6E8A-4147-A177-3AD203B41FA5}">
                      <a16:colId xmlns:a16="http://schemas.microsoft.com/office/drawing/2014/main" val="1927461925"/>
                    </a:ext>
                  </a:extLst>
                </a:gridCol>
                <a:gridCol w="818866">
                  <a:extLst>
                    <a:ext uri="{9D8B030D-6E8A-4147-A177-3AD203B41FA5}">
                      <a16:colId xmlns:a16="http://schemas.microsoft.com/office/drawing/2014/main" val="3084253695"/>
                    </a:ext>
                  </a:extLst>
                </a:gridCol>
                <a:gridCol w="3157182">
                  <a:extLst>
                    <a:ext uri="{9D8B030D-6E8A-4147-A177-3AD203B41FA5}">
                      <a16:colId xmlns:a16="http://schemas.microsoft.com/office/drawing/2014/main" val="1466211753"/>
                    </a:ext>
                  </a:extLst>
                </a:gridCol>
                <a:gridCol w="1414818">
                  <a:extLst>
                    <a:ext uri="{9D8B030D-6E8A-4147-A177-3AD203B41FA5}">
                      <a16:colId xmlns:a16="http://schemas.microsoft.com/office/drawing/2014/main" val="221319549"/>
                    </a:ext>
                  </a:extLst>
                </a:gridCol>
                <a:gridCol w="1511870">
                  <a:extLst>
                    <a:ext uri="{9D8B030D-6E8A-4147-A177-3AD203B41FA5}">
                      <a16:colId xmlns:a16="http://schemas.microsoft.com/office/drawing/2014/main" val="3309463001"/>
                    </a:ext>
                  </a:extLst>
                </a:gridCol>
                <a:gridCol w="1463344">
                  <a:extLst>
                    <a:ext uri="{9D8B030D-6E8A-4147-A177-3AD203B41FA5}">
                      <a16:colId xmlns:a16="http://schemas.microsoft.com/office/drawing/2014/main" val="4155149722"/>
                    </a:ext>
                  </a:extLst>
                </a:gridCol>
              </a:tblGrid>
              <a:tr h="439524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34.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27.11- 10.12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sng" kern="12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Акція «16 </a:t>
                      </a:r>
                      <a:r>
                        <a:rPr lang="ru-RU" sz="1400" b="0" u="sng" kern="1200" dirty="0" err="1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днів</a:t>
                      </a:r>
                      <a:r>
                        <a:rPr lang="ru-RU" sz="1400" b="0" u="sng" kern="12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u="sng" kern="1200" dirty="0" err="1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проти</a:t>
                      </a:r>
                      <a:r>
                        <a:rPr lang="ru-RU" sz="1400" b="0" u="sng" kern="12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u="sng" kern="1200" dirty="0" err="1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насильства</a:t>
                      </a:r>
                      <a:r>
                        <a:rPr lang="ru-RU" sz="1400" b="0" u="sng" kern="12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 (за </a:t>
                      </a:r>
                      <a:r>
                        <a:rPr lang="ru-RU" sz="1400" b="0" u="sng" kern="1200" dirty="0" err="1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окремим</a:t>
                      </a:r>
                      <a:r>
                        <a:rPr lang="ru-RU" sz="1400" b="0" u="sng" kern="12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планом)</a:t>
                      </a:r>
                    </a:p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Квест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Великі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права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маленької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людини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себе та людей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–організатор, </a:t>
                      </a:r>
                      <a:r>
                        <a:rPr lang="uk-UA" sz="1400" b="0" u="none" dirty="0" err="1" smtClean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соц.пед</a:t>
                      </a:r>
                      <a:r>
                        <a:rPr lang="uk-UA" sz="1400" b="0" u="none" dirty="0" smtClean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4689742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35.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Листо-пад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Консультпункт для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батьків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Виникло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питання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Робота з батьками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Психолог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3951862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36.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27.11- 10.12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Акція «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Біла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стрічка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Міжнародного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дня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боротьби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за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ліквідацію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насильства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щодо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жінок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себе та людей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7-11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351261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37.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28.11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Практикум для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батьків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«Роль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сім’ї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у</a:t>
                      </a:r>
                    </a:p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формуванні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дітей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оточуючих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Робота з батьками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 smtClean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ЗДВР, Психолог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8005703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38.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28.11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Конкурс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соціальних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відеороликів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Світ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без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насильства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себе та людей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7-11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Вчитель інформатики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0138709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39.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28.11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Бесіди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зустрічі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з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працівниками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міліції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соціальних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служб «Твоя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відповідальність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перед законом»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себе та людей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6-11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ЗДВР, кл.керівники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5867050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40.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Листо-пад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Аналіз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стану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відвідування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школи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учнями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за листопад.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 smtClean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ЗДВР, </a:t>
                      </a:r>
                      <a:r>
                        <a:rPr lang="uk-UA" sz="1400" b="0" dirty="0" err="1" smtClean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соц.пед</a:t>
                      </a:r>
                      <a:r>
                        <a:rPr lang="uk-UA" sz="1400" b="0" dirty="0" smtClean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5869623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41.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Листо-пад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Зустріч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старшокласників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з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лікарем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наркологом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Охорона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життя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та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Здоров’я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учнів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7-11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Медсестра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2076130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42.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Листо-пад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Випуск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бюлетеня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Профілактика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гострих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респіраторних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захворювань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Охорона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життя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та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Здоров’я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учнів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Медсестра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5489944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44000" y="4261921"/>
            <a:ext cx="2078932" cy="259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0732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697217"/>
              </p:ext>
            </p:extLst>
          </p:nvPr>
        </p:nvGraphicFramePr>
        <p:xfrm>
          <a:off x="213813" y="0"/>
          <a:ext cx="8780064" cy="67056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3984">
                  <a:extLst>
                    <a:ext uri="{9D8B030D-6E8A-4147-A177-3AD203B41FA5}">
                      <a16:colId xmlns:a16="http://schemas.microsoft.com/office/drawing/2014/main" val="1927461925"/>
                    </a:ext>
                  </a:extLst>
                </a:gridCol>
                <a:gridCol w="818866">
                  <a:extLst>
                    <a:ext uri="{9D8B030D-6E8A-4147-A177-3AD203B41FA5}">
                      <a16:colId xmlns:a16="http://schemas.microsoft.com/office/drawing/2014/main" val="3084253695"/>
                    </a:ext>
                  </a:extLst>
                </a:gridCol>
                <a:gridCol w="3016155">
                  <a:extLst>
                    <a:ext uri="{9D8B030D-6E8A-4147-A177-3AD203B41FA5}">
                      <a16:colId xmlns:a16="http://schemas.microsoft.com/office/drawing/2014/main" val="1466211753"/>
                    </a:ext>
                  </a:extLst>
                </a:gridCol>
                <a:gridCol w="1856095">
                  <a:extLst>
                    <a:ext uri="{9D8B030D-6E8A-4147-A177-3AD203B41FA5}">
                      <a16:colId xmlns:a16="http://schemas.microsoft.com/office/drawing/2014/main" val="221319549"/>
                    </a:ext>
                  </a:extLst>
                </a:gridCol>
                <a:gridCol w="1211620">
                  <a:extLst>
                    <a:ext uri="{9D8B030D-6E8A-4147-A177-3AD203B41FA5}">
                      <a16:colId xmlns:a16="http://schemas.microsoft.com/office/drawing/2014/main" val="3309463001"/>
                    </a:ext>
                  </a:extLst>
                </a:gridCol>
                <a:gridCol w="1463344">
                  <a:extLst>
                    <a:ext uri="{9D8B030D-6E8A-4147-A177-3AD203B41FA5}">
                      <a16:colId xmlns:a16="http://schemas.microsoft.com/office/drawing/2014/main" val="4155149722"/>
                    </a:ext>
                  </a:extLst>
                </a:gridCol>
              </a:tblGrid>
              <a:tr h="439524">
                <a:tc>
                  <a:txBody>
                    <a:bodyPr/>
                    <a:lstStyle/>
                    <a:p>
                      <a:r>
                        <a:rPr lang="uk-UA" sz="1400" b="0" u="none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43.</a:t>
                      </a:r>
                      <a:endParaRPr lang="en-US" sz="1400" b="0" u="none" dirty="0">
                        <a:solidFill>
                          <a:schemeClr val="tx1"/>
                        </a:solidFill>
                        <a:effectLst/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u="none" dirty="0" err="1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Листо-пад</a:t>
                      </a:r>
                      <a:endParaRPr lang="en-US" sz="1400" b="0" u="none" dirty="0">
                        <a:solidFill>
                          <a:schemeClr val="tx1"/>
                        </a:solidFill>
                        <a:effectLst/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Бесіди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з батьками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щодо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запобігання</a:t>
                      </a:r>
                      <a:endParaRPr lang="ru-RU" sz="1400" b="0" u="none" dirty="0">
                        <a:solidFill>
                          <a:schemeClr val="tx1"/>
                        </a:solidFill>
                        <a:effectLst/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дитячому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травматизму</a:t>
                      </a:r>
                      <a:endParaRPr lang="en-US" sz="1400" b="0" u="none" dirty="0">
                        <a:solidFill>
                          <a:schemeClr val="tx1"/>
                        </a:solidFill>
                        <a:effectLst/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u="none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Робота з батьками</a:t>
                      </a:r>
                      <a:endParaRPr lang="en-US" sz="1400" b="0" u="none" dirty="0">
                        <a:solidFill>
                          <a:schemeClr val="tx1"/>
                        </a:solidFill>
                        <a:effectLst/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u="none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</a:t>
                      </a:r>
                      <a:r>
                        <a:rPr lang="uk-UA" sz="1400" b="0" u="none" baseline="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u="none" dirty="0">
                        <a:solidFill>
                          <a:schemeClr val="tx1"/>
                        </a:solidFill>
                        <a:effectLst/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u="none" dirty="0">
                        <a:solidFill>
                          <a:schemeClr val="tx1"/>
                        </a:solidFill>
                        <a:effectLst/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u="none" dirty="0" smtClean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Директор, ЗДВР</a:t>
                      </a:r>
                      <a:endParaRPr lang="en-US" sz="1400" b="0" u="none" dirty="0">
                        <a:solidFill>
                          <a:schemeClr val="tx1"/>
                        </a:solidFill>
                        <a:effectLst/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u="none" dirty="0">
                        <a:solidFill>
                          <a:schemeClr val="tx1"/>
                        </a:solidFill>
                        <a:effectLst/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470535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b="0" u="none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44.</a:t>
                      </a:r>
                      <a:endParaRPr lang="en-US" sz="1400" b="0" u="none" dirty="0">
                        <a:solidFill>
                          <a:schemeClr val="tx1"/>
                        </a:solidFill>
                        <a:effectLst/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u="none" dirty="0" err="1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Листо-пад</a:t>
                      </a:r>
                      <a:endParaRPr lang="en-US" sz="1400" b="0" u="none" dirty="0">
                        <a:solidFill>
                          <a:schemeClr val="tx1"/>
                        </a:solidFill>
                        <a:effectLst/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Вернісаж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творчих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робіт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гуртківців</a:t>
                      </a:r>
                      <a:endParaRPr lang="ru-RU" sz="1400" b="0" u="none" dirty="0">
                        <a:solidFill>
                          <a:schemeClr val="tx1"/>
                        </a:solidFill>
                        <a:effectLst/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r>
                        <a:rPr lang="ru-RU" sz="1400" b="0" u="none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«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Малюнки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на добро».</a:t>
                      </a:r>
                      <a:endParaRPr lang="en-US" sz="1400" b="0" u="none" dirty="0">
                        <a:solidFill>
                          <a:schemeClr val="tx1"/>
                        </a:solidFill>
                        <a:effectLst/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Сприяння </a:t>
                      </a:r>
                      <a:r>
                        <a:rPr lang="ru-RU" sz="1400" u="none" dirty="0" err="1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творчому</a:t>
                      </a:r>
                      <a:r>
                        <a:rPr lang="ru-RU" sz="1400" u="none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u="none" dirty="0" err="1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розвитку</a:t>
                      </a:r>
                      <a:r>
                        <a:rPr lang="ru-RU" sz="1400" u="none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особистості</a:t>
                      </a:r>
                      <a:endParaRPr lang="en-US" sz="1400" u="none" dirty="0">
                        <a:solidFill>
                          <a:schemeClr val="tx1"/>
                        </a:solidFill>
                        <a:effectLst/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u="none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</a:t>
                      </a:r>
                      <a:r>
                        <a:rPr lang="uk-UA" sz="1400" b="0" u="none" baseline="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u="none" dirty="0">
                        <a:solidFill>
                          <a:schemeClr val="tx1"/>
                        </a:solidFill>
                        <a:effectLst/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u="none" dirty="0">
                        <a:solidFill>
                          <a:schemeClr val="tx1"/>
                        </a:solidFill>
                        <a:effectLst/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Педагог-організатор,</a:t>
                      </a:r>
                      <a:endParaRPr lang="uk-UA" sz="1400" b="0" u="none" dirty="0" smtClean="0">
                        <a:solidFill>
                          <a:schemeClr val="tx1"/>
                        </a:solidFill>
                        <a:effectLst/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r>
                        <a:rPr lang="uk-UA" sz="1400" b="0" u="none" dirty="0" smtClean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Вчитель </a:t>
                      </a:r>
                      <a:r>
                        <a:rPr lang="uk-UA" sz="1400" b="0" u="none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ОТМ</a:t>
                      </a:r>
                      <a:endParaRPr lang="en-US" sz="1400" b="0" u="none" dirty="0">
                        <a:solidFill>
                          <a:schemeClr val="tx1"/>
                        </a:solidFill>
                        <a:effectLst/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7873879"/>
                  </a:ext>
                </a:extLst>
              </a:tr>
              <a:tr h="1133674">
                <a:tc>
                  <a:txBody>
                    <a:bodyPr/>
                    <a:lstStyle/>
                    <a:p>
                      <a:r>
                        <a:rPr lang="uk-UA" sz="1400" b="0" u="none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45.</a:t>
                      </a:r>
                      <a:endParaRPr lang="en-US" sz="1400" b="0" u="none" dirty="0">
                        <a:solidFill>
                          <a:schemeClr val="tx1"/>
                        </a:solidFill>
                        <a:effectLst/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u="none" dirty="0" err="1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Листо-пад</a:t>
                      </a:r>
                      <a:endParaRPr lang="en-US" sz="1400" b="0" u="none" dirty="0">
                        <a:solidFill>
                          <a:schemeClr val="tx1"/>
                        </a:solidFill>
                        <a:effectLst/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Операція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Турбота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».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Перевірка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умов</a:t>
                      </a:r>
                    </a:p>
                    <a:p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проживання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учнів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з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неблагонадійних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сімей</a:t>
                      </a:r>
                      <a:endParaRPr lang="ru-RU" sz="1400" b="0" u="none" dirty="0">
                        <a:solidFill>
                          <a:schemeClr val="tx1"/>
                        </a:solidFill>
                        <a:effectLst/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u="none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Правове виховання та профілактична робота з учнями. Соціальний захист учнів</a:t>
                      </a:r>
                      <a:endParaRPr lang="en-US" sz="1400" b="0" u="none" dirty="0">
                        <a:solidFill>
                          <a:schemeClr val="tx1"/>
                        </a:solidFill>
                        <a:effectLst/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u="none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</a:t>
                      </a:r>
                      <a:r>
                        <a:rPr lang="uk-UA" sz="1400" b="0" u="none" baseline="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u="none" dirty="0">
                        <a:solidFill>
                          <a:schemeClr val="tx1"/>
                        </a:solidFill>
                        <a:effectLst/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u="none" dirty="0" smtClean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ЗДВР, </a:t>
                      </a:r>
                      <a:r>
                        <a:rPr lang="uk-UA" sz="1400" b="0" u="none" dirty="0" err="1" smtClean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соц.пед</a:t>
                      </a:r>
                      <a:r>
                        <a:rPr lang="uk-UA" sz="1400" b="0" u="none" dirty="0" smtClean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.</a:t>
                      </a:r>
                      <a:endParaRPr lang="en-US" sz="1400" b="0" u="none" dirty="0">
                        <a:solidFill>
                          <a:schemeClr val="tx1"/>
                        </a:solidFill>
                        <a:effectLst/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9404636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b="0" u="none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46.</a:t>
                      </a:r>
                      <a:endParaRPr lang="en-US" sz="1400" b="0" u="none" dirty="0">
                        <a:solidFill>
                          <a:schemeClr val="tx1"/>
                        </a:solidFill>
                        <a:effectLst/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u="none" dirty="0" err="1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Листо-пад</a:t>
                      </a:r>
                      <a:endParaRPr lang="en-US" sz="1400" b="0" u="none" dirty="0">
                        <a:solidFill>
                          <a:schemeClr val="tx1"/>
                        </a:solidFill>
                        <a:effectLst/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Батьківський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лекторій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«Роль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родини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в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розвитку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моральних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якостей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дитини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».</a:t>
                      </a:r>
                      <a:endParaRPr lang="en-US" sz="1400" b="0" u="none" dirty="0">
                        <a:solidFill>
                          <a:schemeClr val="tx1"/>
                        </a:solidFill>
                        <a:effectLst/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u="none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Робота з батьками</a:t>
                      </a:r>
                      <a:endParaRPr lang="en-US" sz="1400" b="0" u="none" dirty="0">
                        <a:solidFill>
                          <a:schemeClr val="tx1"/>
                        </a:solidFill>
                        <a:effectLst/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u="none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</a:t>
                      </a:r>
                      <a:r>
                        <a:rPr lang="uk-UA" sz="1400" b="0" u="none" baseline="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u="none" dirty="0">
                        <a:solidFill>
                          <a:schemeClr val="tx1"/>
                        </a:solidFill>
                        <a:effectLst/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u="none" dirty="0">
                        <a:solidFill>
                          <a:schemeClr val="tx1"/>
                        </a:solidFill>
                        <a:effectLst/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u="none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ЗДВР,</a:t>
                      </a:r>
                      <a:r>
                        <a:rPr lang="uk-UA" sz="1400" b="0" u="none" baseline="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психолог</a:t>
                      </a:r>
                      <a:endParaRPr lang="en-US" sz="1400" b="0" u="none" dirty="0">
                        <a:solidFill>
                          <a:schemeClr val="tx1"/>
                        </a:solidFill>
                        <a:effectLst/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8758226"/>
                  </a:ext>
                </a:extLst>
              </a:tr>
              <a:tr h="498143">
                <a:tc>
                  <a:txBody>
                    <a:bodyPr/>
                    <a:lstStyle/>
                    <a:p>
                      <a:r>
                        <a:rPr lang="uk-UA" sz="1400" b="0" u="none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47.</a:t>
                      </a:r>
                      <a:endParaRPr lang="en-US" sz="1400" b="0" u="none" dirty="0">
                        <a:solidFill>
                          <a:schemeClr val="tx1"/>
                        </a:solidFill>
                        <a:effectLst/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u="none" dirty="0" err="1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Листо-пад</a:t>
                      </a:r>
                      <a:endParaRPr lang="en-US" sz="1400" b="0" u="none" dirty="0">
                        <a:solidFill>
                          <a:schemeClr val="tx1"/>
                        </a:solidFill>
                        <a:effectLst/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Прибирання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території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закладу,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підготовка</a:t>
                      </a:r>
                      <a:r>
                        <a:rPr lang="ru-RU" sz="1400" b="0" u="none" baseline="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клумб та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квітників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зими</a:t>
                      </a:r>
                      <a:endParaRPr lang="ru-RU" sz="1400" b="0" u="none" dirty="0">
                        <a:solidFill>
                          <a:schemeClr val="tx1"/>
                        </a:solidFill>
                        <a:effectLst/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Ціннісне</a:t>
                      </a:r>
                      <a:r>
                        <a:rPr lang="ru-RU" sz="14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4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400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природи</a:t>
                      </a:r>
                      <a:endParaRPr lang="en-US" sz="1400" b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u="none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</a:t>
                      </a:r>
                      <a:r>
                        <a:rPr lang="uk-UA" sz="1400" b="0" u="none" baseline="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u="none" dirty="0">
                        <a:solidFill>
                          <a:schemeClr val="tx1"/>
                        </a:solidFill>
                        <a:effectLst/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u="none" dirty="0">
                        <a:solidFill>
                          <a:schemeClr val="tx1"/>
                        </a:solidFill>
                        <a:effectLst/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u="none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Кл.керівники</a:t>
                      </a:r>
                      <a:endParaRPr lang="en-US" sz="1400" b="0" u="none" dirty="0">
                        <a:solidFill>
                          <a:schemeClr val="tx1"/>
                        </a:solidFill>
                        <a:effectLst/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7610439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b="0" u="none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48.</a:t>
                      </a:r>
                      <a:endParaRPr lang="en-US" sz="1400" b="0" u="none" dirty="0">
                        <a:solidFill>
                          <a:schemeClr val="tx1"/>
                        </a:solidFill>
                        <a:effectLst/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u="none" dirty="0" err="1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Листо-пад</a:t>
                      </a:r>
                      <a:endParaRPr lang="en-US" sz="1400" b="0" u="none" dirty="0">
                        <a:solidFill>
                          <a:schemeClr val="tx1"/>
                        </a:solidFill>
                        <a:effectLst/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u="none" dirty="0">
                        <a:solidFill>
                          <a:schemeClr val="tx1"/>
                        </a:solidFill>
                        <a:effectLst/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Залучення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учнів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практичної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природоохоронної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роботи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участь в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акції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Осінь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»;</a:t>
                      </a:r>
                      <a:r>
                        <a:rPr lang="ru-RU" sz="1400" b="0" u="none" baseline="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впорядкування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пришкільної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території</a:t>
                      </a:r>
                      <a:endParaRPr lang="ru-RU" sz="1400" b="0" u="none" dirty="0">
                        <a:solidFill>
                          <a:schemeClr val="tx1"/>
                        </a:solidFill>
                        <a:effectLst/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Ціннісне</a:t>
                      </a:r>
                      <a:r>
                        <a:rPr lang="ru-RU" sz="14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4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400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природи</a:t>
                      </a:r>
                      <a:endParaRPr lang="en-US" sz="1400" b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u="none" dirty="0">
                        <a:solidFill>
                          <a:schemeClr val="tx1"/>
                        </a:solidFill>
                        <a:effectLst/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u="none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</a:t>
                      </a:r>
                      <a:r>
                        <a:rPr lang="uk-UA" sz="1400" b="0" u="none" baseline="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u="none" dirty="0">
                        <a:solidFill>
                          <a:schemeClr val="tx1"/>
                        </a:solidFill>
                        <a:effectLst/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u="none" dirty="0">
                        <a:solidFill>
                          <a:schemeClr val="tx1"/>
                        </a:solidFill>
                        <a:effectLst/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u="none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Кл.керівники</a:t>
                      </a:r>
                      <a:endParaRPr lang="en-US" sz="1400" b="0" u="none" dirty="0">
                        <a:solidFill>
                          <a:schemeClr val="tx1"/>
                        </a:solidFill>
                        <a:effectLst/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u="none" dirty="0">
                        <a:solidFill>
                          <a:schemeClr val="tx1"/>
                        </a:solidFill>
                        <a:effectLst/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9523013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b="0" u="none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49.</a:t>
                      </a:r>
                      <a:endParaRPr lang="en-US" sz="1400" b="0" u="none" dirty="0">
                        <a:solidFill>
                          <a:schemeClr val="tx1"/>
                        </a:solidFill>
                        <a:effectLst/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u="none" dirty="0" err="1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Листо-пад</a:t>
                      </a:r>
                      <a:endParaRPr lang="en-US" sz="1400" b="0" u="none" dirty="0">
                        <a:solidFill>
                          <a:schemeClr val="tx1"/>
                        </a:solidFill>
                        <a:effectLst/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u="none" dirty="0">
                        <a:solidFill>
                          <a:schemeClr val="tx1"/>
                        </a:solidFill>
                        <a:effectLst/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Операція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«Школа – наш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другий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дім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тепло й</a:t>
                      </a:r>
                      <a:r>
                        <a:rPr lang="ru-RU" sz="1400" b="0" u="none" baseline="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затишно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у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нім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»: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генеральне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прибирання</a:t>
                      </a:r>
                      <a:r>
                        <a:rPr lang="ru-RU" sz="1400" b="0" u="none" baseline="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кабінетів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підготовка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класів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зимового</a:t>
                      </a:r>
                      <a:r>
                        <a:rPr lang="ru-RU" sz="1400" b="0" u="none" baseline="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періоду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утеплення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вікон</a:t>
                      </a:r>
                      <a:endParaRPr lang="ru-RU" sz="1400" b="0" u="none" dirty="0">
                        <a:solidFill>
                          <a:schemeClr val="tx1"/>
                        </a:solidFill>
                        <a:effectLst/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u="none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Цілісне ставлення до праці</a:t>
                      </a:r>
                      <a:endParaRPr lang="en-US" sz="1400" b="0" u="none" dirty="0">
                        <a:solidFill>
                          <a:schemeClr val="tx1"/>
                        </a:solidFill>
                        <a:effectLst/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u="none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</a:t>
                      </a:r>
                      <a:r>
                        <a:rPr lang="uk-UA" sz="1400" b="0" u="none" baseline="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u="none" dirty="0">
                        <a:solidFill>
                          <a:schemeClr val="tx1"/>
                        </a:solidFill>
                        <a:effectLst/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u="none" dirty="0">
                        <a:solidFill>
                          <a:schemeClr val="tx1"/>
                        </a:solidFill>
                        <a:effectLst/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u="none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Кл.керівники</a:t>
                      </a:r>
                      <a:endParaRPr lang="en-US" sz="1400" b="0" u="none" dirty="0">
                        <a:solidFill>
                          <a:schemeClr val="tx1"/>
                        </a:solidFill>
                        <a:effectLst/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u="none" dirty="0">
                        <a:solidFill>
                          <a:schemeClr val="tx1"/>
                        </a:solidFill>
                        <a:effectLst/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0303170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b="0" u="none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50.</a:t>
                      </a:r>
                      <a:endParaRPr lang="en-US" sz="1400" b="0" u="none" dirty="0">
                        <a:solidFill>
                          <a:schemeClr val="tx1"/>
                        </a:solidFill>
                        <a:effectLst/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u="none" dirty="0" err="1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Листо-пад</a:t>
                      </a:r>
                      <a:endParaRPr lang="en-US" sz="1400" b="0" u="none" dirty="0">
                        <a:solidFill>
                          <a:schemeClr val="tx1"/>
                        </a:solidFill>
                        <a:effectLst/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Поповнення сайту школи новинами</a:t>
                      </a:r>
                      <a:endParaRPr lang="en-US" sz="1400" b="0" u="none" dirty="0">
                        <a:solidFill>
                          <a:schemeClr val="tx1"/>
                        </a:solidFill>
                        <a:effectLst/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u="none" dirty="0">
                        <a:solidFill>
                          <a:schemeClr val="tx1"/>
                        </a:solidFill>
                        <a:effectLst/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u="none" dirty="0">
                        <a:solidFill>
                          <a:schemeClr val="tx1"/>
                        </a:solidFill>
                        <a:effectLst/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u="none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</a:t>
                      </a:r>
                      <a:endParaRPr lang="en-US" sz="1400" b="0" u="none" dirty="0">
                        <a:solidFill>
                          <a:schemeClr val="tx1"/>
                        </a:solidFill>
                        <a:effectLst/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2734904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04764" y="4823400"/>
            <a:ext cx="1869743" cy="233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4395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chemeClr val="accent4">
                <a:lumMod val="60000"/>
                <a:lumOff val="40000"/>
              </a:schemeClr>
            </a:gs>
            <a:gs pos="37000">
              <a:srgbClr val="EFD783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5360"/>
            <a:ext cx="9024079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 panose="02020603050405020304" pitchFamily="18" charset="0"/>
                <a:cs typeface="Times New Roman CYR" panose="02020603050405020304" pitchFamily="18" charset="0"/>
              </a:rPr>
              <a:t>ГРУДЕНЬ</a:t>
            </a:r>
          </a:p>
          <a:p>
            <a:pPr algn="ctr"/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 panose="02020603050405020304" pitchFamily="18" charset="0"/>
                <a:cs typeface="Times New Roman CYR" panose="02020603050405020304" pitchFamily="18" charset="0"/>
              </a:rPr>
              <a:t>СХОДИНКА</a:t>
            </a:r>
          </a:p>
          <a:p>
            <a:pPr algn="ctr"/>
            <a:r>
              <a:rPr lang="ru-RU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 panose="02020603050405020304" pitchFamily="18" charset="0"/>
                <a:cs typeface="Times New Roman CYR" panose="02020603050405020304" pitchFamily="18" charset="0"/>
              </a:rPr>
              <a:t>правової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 panose="02020603050405020304" pitchFamily="18" charset="0"/>
                <a:cs typeface="Times New Roman CYR" panose="02020603050405020304" pitchFamily="18" charset="0"/>
              </a:rPr>
              <a:t>освіти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 panose="02020603050405020304" pitchFamily="18" charset="0"/>
                <a:cs typeface="Times New Roman CYR" panose="02020603050405020304" pitchFamily="18" charset="0"/>
              </a:rPr>
              <a:t> і превентивного </a:t>
            </a:r>
            <a:r>
              <a:rPr lang="ru-RU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 panose="02020603050405020304" pitchFamily="18" charset="0"/>
                <a:cs typeface="Times New Roman CYR" panose="02020603050405020304" pitchFamily="18" charset="0"/>
              </a:rPr>
              <a:t>виховання</a:t>
            </a:r>
            <a:endParaRPr lang="ru-RU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 CYR" panose="02020603050405020304" pitchFamily="18" charset="0"/>
              <a:cs typeface="Times New Roman CYR" panose="02020603050405020304" pitchFamily="18" charset="0"/>
            </a:endParaRPr>
          </a:p>
          <a:p>
            <a:pPr algn="ctr"/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 panose="02020603050405020304" pitchFamily="18" charset="0"/>
                <a:cs typeface="Times New Roman CYR" panose="02020603050405020304" pitchFamily="18" charset="0"/>
              </a:rPr>
              <a:t>«ДІТИ В ПРАВОВІЙ ДЕРЖАВІ»</a:t>
            </a:r>
          </a:p>
          <a:p>
            <a:r>
              <a:rPr lang="ru-RU" b="1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Компетентність</a:t>
            </a:r>
            <a:r>
              <a:rPr lang="ru-RU" b="1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: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загальнокультурна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грамотність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.</a:t>
            </a:r>
          </a:p>
          <a:p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Ця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компетентність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передбачає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почуття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обов’язку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перед родиною,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вміння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слухати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і</a:t>
            </a:r>
          </a:p>
          <a:p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підтримувати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мир і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злагоду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в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родині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;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популяризувати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декоративно-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ужиткове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мистецтво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,</a:t>
            </a:r>
          </a:p>
          <a:p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досліджувати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технології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виготовлення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таких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виробів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, участь у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соціальних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проектах;</a:t>
            </a:r>
          </a:p>
          <a:p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розуміння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власної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національної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ідентичності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як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підґрунтя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відкритого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ставлення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та</a:t>
            </a:r>
          </a:p>
          <a:p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поваги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до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розмаїття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культурного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вираження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інших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.</a:t>
            </a:r>
          </a:p>
          <a:p>
            <a:r>
              <a:rPr lang="ru-RU" b="1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Основний</a:t>
            </a:r>
            <a:r>
              <a:rPr lang="ru-RU" b="1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b="1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зміст</a:t>
            </a:r>
            <a:r>
              <a:rPr lang="ru-RU" b="1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b="1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виховання</a:t>
            </a:r>
            <a:r>
              <a:rPr lang="ru-RU" b="1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: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ціннісне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ставлення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особистості до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держави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і народу</a:t>
            </a:r>
          </a:p>
          <a:p>
            <a:r>
              <a:rPr lang="ru-RU" b="1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Кредо: 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«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Мудрість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народу – в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традиціях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роду»</a:t>
            </a:r>
          </a:p>
          <a:p>
            <a:r>
              <a:rPr lang="ru-RU" b="1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Мета: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виховання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розуміння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власної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національної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ідентичності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як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підґрунтя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відкритого</a:t>
            </a:r>
            <a:endParaRPr lang="ru-RU" dirty="0">
              <a:latin typeface="Times New Roman CYR" panose="02020603050405020304" pitchFamily="18" charset="0"/>
              <a:cs typeface="Times New Roman CYR" panose="02020603050405020304" pitchFamily="18" charset="0"/>
            </a:endParaRPr>
          </a:p>
          <a:p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ставлення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та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поваги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до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розмаїття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культурного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вираження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інших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народів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та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націй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.</a:t>
            </a:r>
          </a:p>
          <a:p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Створення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системи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підготовчих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та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профілактичних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дій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педагогів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,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спрямованих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на</a:t>
            </a:r>
          </a:p>
          <a:p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запобігання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формувань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в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учнів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негативних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звичок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, рис характеру,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проявам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асоціальної</a:t>
            </a:r>
            <a:endParaRPr lang="ru-RU" dirty="0">
              <a:latin typeface="Times New Roman CYR" panose="02020603050405020304" pitchFamily="18" charset="0"/>
              <a:cs typeface="Times New Roman CYR" panose="02020603050405020304" pitchFamily="18" charset="0"/>
            </a:endParaRPr>
          </a:p>
          <a:p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поведінки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підлітків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та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організацію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належного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догляду за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діяльністю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школярів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.</a:t>
            </a:r>
          </a:p>
          <a:p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Попередження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злочинів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і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зростання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злочинності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серед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неповнолітніх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,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формування</a:t>
            </a:r>
            <a:endParaRPr lang="ru-RU" dirty="0">
              <a:latin typeface="Times New Roman CYR" panose="02020603050405020304" pitchFamily="18" charset="0"/>
              <a:cs typeface="Times New Roman CYR" panose="02020603050405020304" pitchFamily="18" charset="0"/>
            </a:endParaRPr>
          </a:p>
          <a:p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відповідальності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за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свої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вчинки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,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дотримання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правил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поведінки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в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школі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та за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її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межами.</a:t>
            </a:r>
          </a:p>
          <a:p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Формування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правової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культури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,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прищеплення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поваги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до прав і свобод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людини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і</a:t>
            </a:r>
          </a:p>
          <a:p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громадянина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,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Конституції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,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державних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символів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.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Знання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і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дотримання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у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поведінці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Законів</a:t>
            </a:r>
            <a:endParaRPr lang="ru-RU" dirty="0">
              <a:latin typeface="Times New Roman CYR" panose="02020603050405020304" pitchFamily="18" charset="0"/>
              <a:cs typeface="Times New Roman CYR" panose="02020603050405020304" pitchFamily="18" charset="0"/>
            </a:endParaRPr>
          </a:p>
          <a:p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України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.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Забезпечення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правомірної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поведінки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,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профілактика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негативних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явищ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в</a:t>
            </a:r>
          </a:p>
          <a:p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учнівському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середовищі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;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сприяння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формуванню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прагнення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займати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активну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життєву</a:t>
            </a:r>
            <a:endParaRPr lang="ru-RU" dirty="0">
              <a:latin typeface="Times New Roman CYR" panose="02020603050405020304" pitchFamily="18" charset="0"/>
              <a:cs typeface="Times New Roman CYR" panose="02020603050405020304" pitchFamily="18" charset="0"/>
            </a:endParaRPr>
          </a:p>
          <a:p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позицію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;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розвиток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ціннісного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ставлення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до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власного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здоров’я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31086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2694241"/>
              </p:ext>
            </p:extLst>
          </p:nvPr>
        </p:nvGraphicFramePr>
        <p:xfrm>
          <a:off x="229312" y="329143"/>
          <a:ext cx="8780064" cy="652885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3984">
                  <a:extLst>
                    <a:ext uri="{9D8B030D-6E8A-4147-A177-3AD203B41FA5}">
                      <a16:colId xmlns:a16="http://schemas.microsoft.com/office/drawing/2014/main" val="1927461925"/>
                    </a:ext>
                  </a:extLst>
                </a:gridCol>
                <a:gridCol w="682388">
                  <a:extLst>
                    <a:ext uri="{9D8B030D-6E8A-4147-A177-3AD203B41FA5}">
                      <a16:colId xmlns:a16="http://schemas.microsoft.com/office/drawing/2014/main" val="3084253695"/>
                    </a:ext>
                  </a:extLst>
                </a:gridCol>
                <a:gridCol w="2879678">
                  <a:extLst>
                    <a:ext uri="{9D8B030D-6E8A-4147-A177-3AD203B41FA5}">
                      <a16:colId xmlns:a16="http://schemas.microsoft.com/office/drawing/2014/main" val="1466211753"/>
                    </a:ext>
                  </a:extLst>
                </a:gridCol>
                <a:gridCol w="1678674">
                  <a:extLst>
                    <a:ext uri="{9D8B030D-6E8A-4147-A177-3AD203B41FA5}">
                      <a16:colId xmlns:a16="http://schemas.microsoft.com/office/drawing/2014/main" val="221319549"/>
                    </a:ext>
                  </a:extLst>
                </a:gridCol>
                <a:gridCol w="1282890">
                  <a:extLst>
                    <a:ext uri="{9D8B030D-6E8A-4147-A177-3AD203B41FA5}">
                      <a16:colId xmlns:a16="http://schemas.microsoft.com/office/drawing/2014/main" val="3309463001"/>
                    </a:ext>
                  </a:extLst>
                </a:gridCol>
                <a:gridCol w="1842450">
                  <a:extLst>
                    <a:ext uri="{9D8B030D-6E8A-4147-A177-3AD203B41FA5}">
                      <a16:colId xmlns:a16="http://schemas.microsoft.com/office/drawing/2014/main" val="4155149722"/>
                    </a:ext>
                  </a:extLst>
                </a:gridCol>
              </a:tblGrid>
              <a:tr h="671807"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№</a:t>
                      </a:r>
                      <a:endParaRPr lang="en-US" sz="1400" i="1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ДАТА</a:t>
                      </a:r>
                      <a:endParaRPr lang="en-US" sz="1400" i="1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ЗМІСТ ДІЯЛЬНОСТІ</a:t>
                      </a:r>
                      <a:endParaRPr lang="en-US" sz="1400" i="1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НАПРЯМ ВИХОВНОЇ РОБОТИ</a:t>
                      </a:r>
                      <a:endParaRPr lang="en-US" sz="1400" i="1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ВІКОВА КАТЕГОРІЯ</a:t>
                      </a:r>
                      <a:endParaRPr lang="en-US" sz="1400" i="1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ВІДПОВІ-ДАЛЬНИЙ</a:t>
                      </a:r>
                      <a:endParaRPr lang="en-US" sz="1400" i="1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5215372"/>
                  </a:ext>
                </a:extLst>
              </a:tr>
              <a:tr h="703337"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1.09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Лінійка – </a:t>
                      </a:r>
                      <a:r>
                        <a:rPr lang="uk-UA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квест</a:t>
                      </a: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Дня знань</a:t>
                      </a:r>
                      <a:br>
                        <a:rPr lang="uk-UA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</a:b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«Українська школа – джерело патріотизму»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культури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мистецтва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ЗДВР, </a:t>
                      </a:r>
                      <a:b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</a:b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-організатор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14803"/>
                  </a:ext>
                </a:extLst>
              </a:tr>
              <a:tr h="402377"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1.09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Перший урок згідно наказу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кл.керівники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7635479"/>
                  </a:ext>
                </a:extLst>
              </a:tr>
              <a:tr h="657977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3.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1.09-10.09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Налагодити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роботу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гуртків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за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інтересами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узгодити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плани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їхньої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роботи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. Провести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рекламну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акцію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: «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Кожен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учень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хоче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знати,</a:t>
                      </a:r>
                    </a:p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свої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таланти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показати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себе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кл.керівники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aseline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гуртківці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5618273"/>
                  </a:ext>
                </a:extLst>
              </a:tr>
              <a:tr h="657977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4.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1.09-10.09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Ознайомлення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учнів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із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статутом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навчального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закладу, правилами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внутрішньо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шкільного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розпорядку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.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Бесіди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: (1-4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кл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.) «Як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поводитися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у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школі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вдома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на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вулиці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», «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Чи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важко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бути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охайним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?»; (5-6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кл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.) «Про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необхідність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дотримання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учнями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Статуту та Правил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поведінки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школі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», «Урок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чемності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– правила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поведінки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в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школі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», «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Твої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права і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обов’язки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вдома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в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школі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»; (7-9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кл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.) «Як не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спізнюватися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не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забувати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», «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Твій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зовнішній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вигляд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за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шкільними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правилами»; (10-11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кл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.) «Я і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мій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характер», «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Мої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цінності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себе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кл.керівники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134001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70745" y="0"/>
            <a:ext cx="2702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u="sng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 panose="02020603050405020304" pitchFamily="18" charset="0"/>
                <a:cs typeface="Times New Roman CYR" panose="02020603050405020304" pitchFamily="18" charset="0"/>
              </a:rPr>
              <a:t>ВЕРЕСЕНЬ</a:t>
            </a:r>
            <a:endParaRPr lang="en-US" sz="2000" b="1" u="sng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 CYR" panose="02020603050405020304" pitchFamily="18" charset="0"/>
              <a:cs typeface="Times New Roman CYR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9246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2250872"/>
              </p:ext>
            </p:extLst>
          </p:nvPr>
        </p:nvGraphicFramePr>
        <p:xfrm>
          <a:off x="186518" y="400110"/>
          <a:ext cx="8780064" cy="59740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3984">
                  <a:extLst>
                    <a:ext uri="{9D8B030D-6E8A-4147-A177-3AD203B41FA5}">
                      <a16:colId xmlns:a16="http://schemas.microsoft.com/office/drawing/2014/main" val="1927461925"/>
                    </a:ext>
                  </a:extLst>
                </a:gridCol>
                <a:gridCol w="709683">
                  <a:extLst>
                    <a:ext uri="{9D8B030D-6E8A-4147-A177-3AD203B41FA5}">
                      <a16:colId xmlns:a16="http://schemas.microsoft.com/office/drawing/2014/main" val="3084253695"/>
                    </a:ext>
                  </a:extLst>
                </a:gridCol>
                <a:gridCol w="3207224">
                  <a:extLst>
                    <a:ext uri="{9D8B030D-6E8A-4147-A177-3AD203B41FA5}">
                      <a16:colId xmlns:a16="http://schemas.microsoft.com/office/drawing/2014/main" val="1466211753"/>
                    </a:ext>
                  </a:extLst>
                </a:gridCol>
                <a:gridCol w="1924334">
                  <a:extLst>
                    <a:ext uri="{9D8B030D-6E8A-4147-A177-3AD203B41FA5}">
                      <a16:colId xmlns:a16="http://schemas.microsoft.com/office/drawing/2014/main" val="221319549"/>
                    </a:ext>
                  </a:extLst>
                </a:gridCol>
                <a:gridCol w="1241947">
                  <a:extLst>
                    <a:ext uri="{9D8B030D-6E8A-4147-A177-3AD203B41FA5}">
                      <a16:colId xmlns:a16="http://schemas.microsoft.com/office/drawing/2014/main" val="3309463001"/>
                    </a:ext>
                  </a:extLst>
                </a:gridCol>
                <a:gridCol w="1282892">
                  <a:extLst>
                    <a:ext uri="{9D8B030D-6E8A-4147-A177-3AD203B41FA5}">
                      <a16:colId xmlns:a16="http://schemas.microsoft.com/office/drawing/2014/main" val="4155149722"/>
                    </a:ext>
                  </a:extLst>
                </a:gridCol>
              </a:tblGrid>
              <a:tr h="527938"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№</a:t>
                      </a:r>
                      <a:endParaRPr lang="en-US" sz="1400" i="1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ДАТА</a:t>
                      </a:r>
                      <a:endParaRPr lang="en-US" sz="1400" i="1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ЗМІСТ ДІЯЛЬНОСТІ</a:t>
                      </a:r>
                      <a:endParaRPr lang="en-US" sz="1400" i="1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НАПРЯМ ВИХОВНОЇ РОБОТИ</a:t>
                      </a:r>
                      <a:endParaRPr lang="en-US" sz="1400" i="1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ВІКОВА КАТЕГОРІЯ</a:t>
                      </a:r>
                      <a:endParaRPr lang="en-US" sz="1400" i="1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ВІДПОВІ-ДАЛЬНИЙ</a:t>
                      </a:r>
                      <a:endParaRPr lang="en-US" sz="1400" i="1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5215372"/>
                  </a:ext>
                </a:extLst>
              </a:tr>
              <a:tr h="708191"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1.12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sng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Всесвітній</a:t>
                      </a:r>
                      <a:r>
                        <a:rPr lang="ru-RU" sz="140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день </a:t>
                      </a:r>
                      <a:r>
                        <a:rPr lang="ru-RU" sz="1400" u="sng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боротьби</a:t>
                      </a:r>
                      <a:r>
                        <a:rPr lang="ru-RU" sz="140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п</a:t>
                      </a:r>
                      <a:r>
                        <a:rPr lang="en-US" sz="140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p</a:t>
                      </a:r>
                      <a:r>
                        <a:rPr lang="ru-RU" sz="1400" u="sng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оти</a:t>
                      </a:r>
                      <a:r>
                        <a:rPr lang="ru-RU" sz="140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u="sng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СНІДу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/>
                      </a:r>
                      <a:b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</a:b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Захід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«Знати,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aseline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щ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об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зберегтись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себе та людей</a:t>
                      </a:r>
                      <a:b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</a:b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Охорона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життя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та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Здоров’я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учнів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7-11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</a:t>
                      </a:r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–організатор, психолог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14803"/>
                  </a:ext>
                </a:extLst>
              </a:tr>
              <a:tr h="708191"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1.12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Акція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Червона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стрічка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 до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Міжнародного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боротьби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зі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СНІДом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Профілактичні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бесіди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Охорона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життя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та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Здоров’я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учнів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5-11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Вчитель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основ здоров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’</a:t>
                      </a: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я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8380100"/>
                  </a:ext>
                </a:extLst>
              </a:tr>
              <a:tr h="501635"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3.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4.12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3 </a:t>
                      </a:r>
                      <a:r>
                        <a:rPr lang="ru-RU" sz="1400" u="sng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грудня</a:t>
                      </a:r>
                      <a:r>
                        <a:rPr lang="ru-RU" sz="140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- </a:t>
                      </a:r>
                      <a:r>
                        <a:rPr lang="ru-RU" sz="1400" u="sng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Міжнародний</a:t>
                      </a:r>
                      <a:r>
                        <a:rPr lang="ru-RU" sz="140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день </a:t>
                      </a:r>
                      <a:r>
                        <a:rPr lang="ru-RU" sz="1400" u="sng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інвалідів</a:t>
                      </a:r>
                      <a:endParaRPr lang="ru-RU" sz="1400" u="sng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Захід «Відкрий серце для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добра»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людей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</a:t>
                      </a:r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–організатор, </a:t>
                      </a:r>
                      <a:r>
                        <a:rPr lang="uk-UA" sz="1400" dirty="0" err="1" smtClean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соц.пед</a:t>
                      </a:r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7635479"/>
                  </a:ext>
                </a:extLst>
              </a:tr>
              <a:tr h="708191"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4.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4.12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Акція «Діти – дітям» допомога дітям з інвалідністю, майстер-класи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людей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</a:t>
                      </a:r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організатор, </a:t>
                      </a:r>
                      <a:r>
                        <a:rPr lang="uk-UA" sz="1400" dirty="0" err="1" smtClean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соц.пед</a:t>
                      </a:r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692911"/>
                  </a:ext>
                </a:extLst>
              </a:tr>
              <a:tr h="708191"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5.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4.12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Акція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милосердя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«Не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залишайся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осторонь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(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допомога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літнім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людям та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відвідування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реабілітаційного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центру)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людей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ЗДВР, </a:t>
                      </a:r>
                      <a:r>
                        <a:rPr kumimoji="0" lang="uk-UA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Педагог-організатор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 CYR" panose="02020603050405020304" pitchFamily="18" charset="0"/>
                        <a:ea typeface="+mn-ea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0892891"/>
                  </a:ext>
                </a:extLst>
              </a:tr>
              <a:tr h="708191"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6.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4.12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«Ми </a:t>
                      </a: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повинні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нести </a:t>
                      </a: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іншим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  людям добро», «Добро </a:t>
                      </a: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починається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з тебе» (</a:t>
                      </a: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класні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години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Міжнародного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дня </a:t>
                      </a: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інвалідів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)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людей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–організатор, кл.керівники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693667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57098" y="0"/>
            <a:ext cx="2702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u="sng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 panose="02020603050405020304" pitchFamily="18" charset="0"/>
                <a:cs typeface="Times New Roman CYR" panose="02020603050405020304" pitchFamily="18" charset="0"/>
              </a:rPr>
              <a:t>ГРУДЕНЬ</a:t>
            </a:r>
            <a:endParaRPr lang="en-US" sz="2000" b="1" u="sng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 CYR" panose="02020603050405020304" pitchFamily="18" charset="0"/>
              <a:cs typeface="Times New Roman CYR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7378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4439693"/>
              </p:ext>
            </p:extLst>
          </p:nvPr>
        </p:nvGraphicFramePr>
        <p:xfrm>
          <a:off x="200166" y="0"/>
          <a:ext cx="8780064" cy="700897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3984">
                  <a:extLst>
                    <a:ext uri="{9D8B030D-6E8A-4147-A177-3AD203B41FA5}">
                      <a16:colId xmlns:a16="http://schemas.microsoft.com/office/drawing/2014/main" val="1927461925"/>
                    </a:ext>
                  </a:extLst>
                </a:gridCol>
                <a:gridCol w="709683">
                  <a:extLst>
                    <a:ext uri="{9D8B030D-6E8A-4147-A177-3AD203B41FA5}">
                      <a16:colId xmlns:a16="http://schemas.microsoft.com/office/drawing/2014/main" val="3084253695"/>
                    </a:ext>
                  </a:extLst>
                </a:gridCol>
                <a:gridCol w="3207224">
                  <a:extLst>
                    <a:ext uri="{9D8B030D-6E8A-4147-A177-3AD203B41FA5}">
                      <a16:colId xmlns:a16="http://schemas.microsoft.com/office/drawing/2014/main" val="1466211753"/>
                    </a:ext>
                  </a:extLst>
                </a:gridCol>
                <a:gridCol w="1924334">
                  <a:extLst>
                    <a:ext uri="{9D8B030D-6E8A-4147-A177-3AD203B41FA5}">
                      <a16:colId xmlns:a16="http://schemas.microsoft.com/office/drawing/2014/main" val="221319549"/>
                    </a:ext>
                  </a:extLst>
                </a:gridCol>
                <a:gridCol w="1241947">
                  <a:extLst>
                    <a:ext uri="{9D8B030D-6E8A-4147-A177-3AD203B41FA5}">
                      <a16:colId xmlns:a16="http://schemas.microsoft.com/office/drawing/2014/main" val="3309463001"/>
                    </a:ext>
                  </a:extLst>
                </a:gridCol>
                <a:gridCol w="1282892">
                  <a:extLst>
                    <a:ext uri="{9D8B030D-6E8A-4147-A177-3AD203B41FA5}">
                      <a16:colId xmlns:a16="http://schemas.microsoft.com/office/drawing/2014/main" val="4155149722"/>
                    </a:ext>
                  </a:extLst>
                </a:gridCol>
              </a:tblGrid>
              <a:tr h="699962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7.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5.12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sng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Міжнародний</a:t>
                      </a:r>
                      <a:r>
                        <a:rPr lang="ru-RU" sz="1400" b="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день </a:t>
                      </a:r>
                      <a:r>
                        <a:rPr lang="ru-RU" sz="1400" b="0" u="sng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волонтерів</a:t>
                      </a:r>
                      <a:endParaRPr lang="ru-RU" sz="1400" b="0" u="sng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Урок-гра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«Я волонтер»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держави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суспільства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</a:t>
                      </a:r>
                      <a:r>
                        <a:rPr lang="uk-UA" sz="1400" b="0" dirty="0" smtClean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–організатор, </a:t>
                      </a:r>
                      <a:r>
                        <a:rPr lang="uk-UA" sz="1400" b="0" dirty="0" err="1" smtClean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соц.пед</a:t>
                      </a:r>
                      <a:r>
                        <a:rPr lang="uk-UA" sz="1400" b="0" dirty="0" smtClean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8591763"/>
                  </a:ext>
                </a:extLst>
              </a:tr>
              <a:tr h="495807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8.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5.12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Зустріч з волонтерами району «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Волонтери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—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янголи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добра»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держави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суспільства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Кл.керівники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4593156"/>
                  </a:ext>
                </a:extLst>
              </a:tr>
              <a:tr h="699962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9.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5.12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Виховний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захід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дня волонтера «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Українські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волонтери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відважні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й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дивовижні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держави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суспільства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 smtClean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ЗДВР, </a:t>
                      </a:r>
                      <a:r>
                        <a:rPr kumimoji="0" lang="uk-UA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Педагог-організатор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 CYR" panose="02020603050405020304" pitchFamily="18" charset="0"/>
                        <a:ea typeface="+mn-ea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553797"/>
                  </a:ext>
                </a:extLst>
              </a:tr>
              <a:tr h="699962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10.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6.12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День </a:t>
                      </a:r>
                      <a:r>
                        <a:rPr lang="ru-RU" sz="1400" b="0" u="sng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Збройних</a:t>
                      </a:r>
                      <a:r>
                        <a:rPr lang="ru-RU" sz="1400" b="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Сил </a:t>
                      </a:r>
                      <a:r>
                        <a:rPr lang="ru-RU" sz="1400" b="0" u="sng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України</a:t>
                      </a:r>
                      <a:r>
                        <a:rPr lang="ru-RU" sz="1400" b="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/>
                      </a:r>
                      <a:br>
                        <a:rPr lang="ru-RU" sz="1400" b="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</a:b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Захід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Благодійний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концерт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kern="1200" baseline="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- 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Разом до перемоги»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держави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суспільства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 smtClean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ЗДВР,</a:t>
                      </a:r>
                      <a:endParaRPr lang="en-US" sz="1400" b="0" dirty="0" smtClean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 smtClean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</a:t>
                      </a: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–організатор, </a:t>
                      </a:r>
                      <a:r>
                        <a:rPr lang="uk-UA" sz="1400" b="0" dirty="0" err="1" smtClean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вч.ЗУ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4689742"/>
                  </a:ext>
                </a:extLst>
              </a:tr>
              <a:tr h="534674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11.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5.12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Зйомка відео «Подяка найкращим» слова подяки для ЗСУ та волонтерів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держави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суспільства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351261"/>
                  </a:ext>
                </a:extLst>
              </a:tr>
              <a:tr h="699962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12.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4.12-11.12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Всеукраїнський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тиждень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права «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Великі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права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маленької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людини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 (за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окремим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планом)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себе та людей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Вчитель правознавства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565829"/>
                  </a:ext>
                </a:extLst>
              </a:tr>
              <a:tr h="1924896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13.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4.12-11.12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Години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спілкування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: «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Чи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можуть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бути</a:t>
                      </a:r>
                    </a:p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права без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обов’язків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?», «Ми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українці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громадяни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патріоти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», «Права на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папері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в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житті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», «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Злочин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та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види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кримінального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покарання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», «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Діти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злочин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», «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Чи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має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дитина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право», «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Захист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прав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дітей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у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нашій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державі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»,</a:t>
                      </a:r>
                    </a:p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«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Сучасне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рабство: як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вберегтися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від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біди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себе та людей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Кл.керівники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5081180"/>
                  </a:ext>
                </a:extLst>
              </a:tr>
              <a:tr h="805022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14.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7.12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Брейн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-ринг на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правову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тематику «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Правові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орієнтири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себе та людей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7-11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Кл.керівники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8513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81956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280479"/>
              </p:ext>
            </p:extLst>
          </p:nvPr>
        </p:nvGraphicFramePr>
        <p:xfrm>
          <a:off x="213813" y="136478"/>
          <a:ext cx="8780064" cy="66141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3984">
                  <a:extLst>
                    <a:ext uri="{9D8B030D-6E8A-4147-A177-3AD203B41FA5}">
                      <a16:colId xmlns:a16="http://schemas.microsoft.com/office/drawing/2014/main" val="1927461925"/>
                    </a:ext>
                  </a:extLst>
                </a:gridCol>
                <a:gridCol w="559558">
                  <a:extLst>
                    <a:ext uri="{9D8B030D-6E8A-4147-A177-3AD203B41FA5}">
                      <a16:colId xmlns:a16="http://schemas.microsoft.com/office/drawing/2014/main" val="3084253695"/>
                    </a:ext>
                  </a:extLst>
                </a:gridCol>
                <a:gridCol w="2811439">
                  <a:extLst>
                    <a:ext uri="{9D8B030D-6E8A-4147-A177-3AD203B41FA5}">
                      <a16:colId xmlns:a16="http://schemas.microsoft.com/office/drawing/2014/main" val="1466211753"/>
                    </a:ext>
                  </a:extLst>
                </a:gridCol>
                <a:gridCol w="2019869">
                  <a:extLst>
                    <a:ext uri="{9D8B030D-6E8A-4147-A177-3AD203B41FA5}">
                      <a16:colId xmlns:a16="http://schemas.microsoft.com/office/drawing/2014/main" val="221319549"/>
                    </a:ext>
                  </a:extLst>
                </a:gridCol>
                <a:gridCol w="1511870">
                  <a:extLst>
                    <a:ext uri="{9D8B030D-6E8A-4147-A177-3AD203B41FA5}">
                      <a16:colId xmlns:a16="http://schemas.microsoft.com/office/drawing/2014/main" val="3309463001"/>
                    </a:ext>
                  </a:extLst>
                </a:gridCol>
                <a:gridCol w="1463344">
                  <a:extLst>
                    <a:ext uri="{9D8B030D-6E8A-4147-A177-3AD203B41FA5}">
                      <a16:colId xmlns:a16="http://schemas.microsoft.com/office/drawing/2014/main" val="4155149722"/>
                    </a:ext>
                  </a:extLst>
                </a:gridCol>
              </a:tblGrid>
              <a:tr h="526016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15.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6.12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Зустріч </a:t>
                      </a:r>
                      <a:r>
                        <a:rPr lang="ru-RU" sz="1400" b="0" kern="1200" dirty="0" err="1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старшокласників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з </a:t>
                      </a:r>
                      <a:r>
                        <a:rPr lang="ru-RU" sz="1400" b="0" kern="1200" dirty="0" err="1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представниками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kern="1200" dirty="0" err="1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військового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kern="1200" dirty="0" err="1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комісаріату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держави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суспільства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7-11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294403"/>
                  </a:ext>
                </a:extLst>
              </a:tr>
              <a:tr h="687847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16.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6.12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Конкурс-</a:t>
                      </a:r>
                      <a:r>
                        <a:rPr lang="ru-RU" sz="1400" b="0" kern="1200" dirty="0" err="1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змагання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</a:t>
                      </a:r>
                      <a:r>
                        <a:rPr lang="ru-RU" sz="1400" b="0" kern="1200" dirty="0" err="1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Ігри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kern="1200" dirty="0" err="1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патріотів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 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держави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суспільства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6-11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–організатор, </a:t>
                      </a:r>
                      <a:r>
                        <a:rPr lang="uk-UA" sz="1400" b="0" u="none" dirty="0" err="1" smtClean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вч.ЗДВР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14803"/>
                  </a:ext>
                </a:extLst>
              </a:tr>
              <a:tr h="526016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17.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6.12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Години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спілкування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присвячені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Дню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Збройних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Сил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України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Вірні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сини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Батьківщини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», «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Цінуємо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твій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подвиг,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солдате».</a:t>
                      </a:r>
                    </a:p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Сократівська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бесіда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«Служба в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Збройних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Силах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України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та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захист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Батьківщини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–</a:t>
                      </a:r>
                    </a:p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конституційний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обовʼязок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кожного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громадянина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України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держави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суспільства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Кл.керівники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4733194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18.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6.12/</a:t>
                      </a:r>
                      <a:b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</a:b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9.12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День Святого Миколая</a:t>
                      </a:r>
                      <a:br>
                        <a:rPr lang="uk-UA" sz="1400" b="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</a:br>
                      <a:r>
                        <a:rPr lang="ru-RU" sz="1400" b="0" kern="1200" dirty="0" err="1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Конкурсна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kern="1200" dirty="0" err="1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програма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</a:t>
                      </a:r>
                      <a:r>
                        <a:rPr lang="ru-RU" sz="1400" b="0" kern="1200" dirty="0" err="1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Миколай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та нова команда ЗСУ»</a:t>
                      </a:r>
                      <a:endParaRPr lang="en-US" sz="1400" b="0" u="sng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Сприяння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творчому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розвитку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особистості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7635479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19.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4.12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 </a:t>
                      </a:r>
                      <a:r>
                        <a:rPr lang="ru-RU" sz="1400" b="0" kern="1200" dirty="0" err="1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Фотоквест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kern="1200" dirty="0" err="1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від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kern="1200" dirty="0" err="1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Миколая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</a:t>
                      </a:r>
                      <a:r>
                        <a:rPr lang="ru-RU" sz="1400" b="0" kern="1200" dirty="0" err="1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Челендж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kern="1200" dirty="0" err="1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добрих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справ»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людей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1-6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–організатор, кл.керівники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692911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20.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6.12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Зйомка відео «Бажання українських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дітей»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Сприяння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творчому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розвитку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особистості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4689742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21.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6.12/</a:t>
                      </a:r>
                      <a:b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</a:b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9.12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Чобіток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мрій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Від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Святого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Миколая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даруночка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чекаю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».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Літературні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посиденьки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.</a:t>
                      </a:r>
                    </a:p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«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Затамуйте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друзі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подих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Миколай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сьогодні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ходить!»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Сприяння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творчому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розвитку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особистості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Кл.керівники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85930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35192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8167963"/>
              </p:ext>
            </p:extLst>
          </p:nvPr>
        </p:nvGraphicFramePr>
        <p:xfrm>
          <a:off x="213813" y="136478"/>
          <a:ext cx="8780064" cy="69189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3984">
                  <a:extLst>
                    <a:ext uri="{9D8B030D-6E8A-4147-A177-3AD203B41FA5}">
                      <a16:colId xmlns:a16="http://schemas.microsoft.com/office/drawing/2014/main" val="1927461925"/>
                    </a:ext>
                  </a:extLst>
                </a:gridCol>
                <a:gridCol w="559558">
                  <a:extLst>
                    <a:ext uri="{9D8B030D-6E8A-4147-A177-3AD203B41FA5}">
                      <a16:colId xmlns:a16="http://schemas.microsoft.com/office/drawing/2014/main" val="3084253695"/>
                    </a:ext>
                  </a:extLst>
                </a:gridCol>
                <a:gridCol w="2811439">
                  <a:extLst>
                    <a:ext uri="{9D8B030D-6E8A-4147-A177-3AD203B41FA5}">
                      <a16:colId xmlns:a16="http://schemas.microsoft.com/office/drawing/2014/main" val="1466211753"/>
                    </a:ext>
                  </a:extLst>
                </a:gridCol>
                <a:gridCol w="2019869">
                  <a:extLst>
                    <a:ext uri="{9D8B030D-6E8A-4147-A177-3AD203B41FA5}">
                      <a16:colId xmlns:a16="http://schemas.microsoft.com/office/drawing/2014/main" val="221319549"/>
                    </a:ext>
                  </a:extLst>
                </a:gridCol>
                <a:gridCol w="1511870">
                  <a:extLst>
                    <a:ext uri="{9D8B030D-6E8A-4147-A177-3AD203B41FA5}">
                      <a16:colId xmlns:a16="http://schemas.microsoft.com/office/drawing/2014/main" val="3309463001"/>
                    </a:ext>
                  </a:extLst>
                </a:gridCol>
                <a:gridCol w="1463344">
                  <a:extLst>
                    <a:ext uri="{9D8B030D-6E8A-4147-A177-3AD203B41FA5}">
                      <a16:colId xmlns:a16="http://schemas.microsoft.com/office/drawing/2014/main" val="4155149722"/>
                    </a:ext>
                  </a:extLst>
                </a:gridCol>
              </a:tblGrid>
              <a:tr h="526016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22.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6.12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Зустріч </a:t>
                      </a:r>
                      <a:r>
                        <a:rPr lang="ru-RU" sz="1400" b="0" kern="1200" dirty="0" err="1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старшокласників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з </a:t>
                      </a:r>
                      <a:r>
                        <a:rPr lang="ru-RU" sz="1400" b="0" kern="1200" dirty="0" err="1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представниками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kern="1200" dirty="0" err="1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військового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kern="1200" dirty="0" err="1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комісаріату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держави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суспільства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7-11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294403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23.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7.12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sng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Всесвітній</a:t>
                      </a:r>
                      <a:r>
                        <a:rPr lang="ru-RU" sz="1400" b="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день </a:t>
                      </a:r>
                      <a:r>
                        <a:rPr lang="ru-RU" sz="1400" b="0" u="sng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хустки</a:t>
                      </a:r>
                      <a:endParaRPr lang="ru-RU" sz="1400" b="0" u="sng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Урок «Українська хустка – душа народу»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Формування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історичних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</a:t>
                      </a:r>
                    </a:p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культурних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духовних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надбань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рідного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краю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1-7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2734904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24.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7.12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Зйомка відео «Моя </a:t>
                      </a:r>
                      <a:r>
                        <a:rPr lang="uk-UA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суперсила</a:t>
                      </a: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в тому, що я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українка»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Формування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історичних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</a:t>
                      </a:r>
                    </a:p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культурних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духовних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надбань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рідного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краю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9165210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25.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Гру-день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Рейд-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перевірка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умов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проживання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учнів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схильних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правопорушень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.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Операції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«Як</a:t>
                      </a:r>
                    </a:p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живеш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друже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?», «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Підліток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». 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u="none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Правове виховання та профілактична робота з учнями. Соціальний захист учнів</a:t>
                      </a:r>
                      <a:endParaRPr lang="en-US" sz="1400" b="0" u="none" dirty="0">
                        <a:solidFill>
                          <a:schemeClr val="tx1"/>
                        </a:solidFill>
                        <a:effectLst/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 smtClean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ЗДВР, </a:t>
                      </a:r>
                      <a:r>
                        <a:rPr lang="uk-UA" sz="1400" b="0" dirty="0" err="1" smtClean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соц</a:t>
                      </a:r>
                      <a:r>
                        <a:rPr lang="uk-UA" sz="1400" b="0" dirty="0" smtClean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. пед.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0201693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26.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Гру-день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Розробка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плану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зимових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канікул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Сприяння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творчому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розвитку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особистості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 smtClean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ЗДВР, </a:t>
                      </a:r>
                      <a:r>
                        <a:rPr kumimoji="0" lang="uk-UA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Педагог-організатор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6319874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27.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Гру-день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Бесіди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зустрічі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з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працівниками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міліції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соціальних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служб «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Особливості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відповідальності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неповнолітніх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u="none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Правове виховання та профілактична робота з учнями. Соціальний захист учнів</a:t>
                      </a:r>
                      <a:endParaRPr lang="en-US" sz="1400" b="0" u="none" dirty="0">
                        <a:solidFill>
                          <a:schemeClr val="tx1"/>
                        </a:solidFill>
                        <a:effectLst/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 smtClean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ЗДВР,</a:t>
                      </a:r>
                      <a:r>
                        <a:rPr kumimoji="0" lang="uk-UA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 Педагог-організатор, </a:t>
                      </a:r>
                      <a:r>
                        <a:rPr kumimoji="0" lang="uk-UA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соц.пед</a:t>
                      </a:r>
                      <a:r>
                        <a:rPr kumimoji="0" lang="uk-UA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.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 CYR" panose="02020603050405020304" pitchFamily="18" charset="0"/>
                        <a:ea typeface="+mn-ea"/>
                        <a:cs typeface="Times New Roman CYR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6216003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28.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Гру-день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Інформаційно-пізнавальні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години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: «Держава на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захисті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прав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дитини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себе та людей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Бібліотекар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2026587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29.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Гру-день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Оформлення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в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бібліотеці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книжкової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виставки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«Право – математика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свободи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себе та людей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Бібліотекар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8531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14550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080817"/>
              </p:ext>
            </p:extLst>
          </p:nvPr>
        </p:nvGraphicFramePr>
        <p:xfrm>
          <a:off x="213813" y="136478"/>
          <a:ext cx="8780064" cy="64008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3984">
                  <a:extLst>
                    <a:ext uri="{9D8B030D-6E8A-4147-A177-3AD203B41FA5}">
                      <a16:colId xmlns:a16="http://schemas.microsoft.com/office/drawing/2014/main" val="1927461925"/>
                    </a:ext>
                  </a:extLst>
                </a:gridCol>
                <a:gridCol w="818866">
                  <a:extLst>
                    <a:ext uri="{9D8B030D-6E8A-4147-A177-3AD203B41FA5}">
                      <a16:colId xmlns:a16="http://schemas.microsoft.com/office/drawing/2014/main" val="3084253695"/>
                    </a:ext>
                  </a:extLst>
                </a:gridCol>
                <a:gridCol w="2524836">
                  <a:extLst>
                    <a:ext uri="{9D8B030D-6E8A-4147-A177-3AD203B41FA5}">
                      <a16:colId xmlns:a16="http://schemas.microsoft.com/office/drawing/2014/main" val="1466211753"/>
                    </a:ext>
                  </a:extLst>
                </a:gridCol>
                <a:gridCol w="2333767">
                  <a:extLst>
                    <a:ext uri="{9D8B030D-6E8A-4147-A177-3AD203B41FA5}">
                      <a16:colId xmlns:a16="http://schemas.microsoft.com/office/drawing/2014/main" val="221319549"/>
                    </a:ext>
                  </a:extLst>
                </a:gridCol>
                <a:gridCol w="1225267">
                  <a:extLst>
                    <a:ext uri="{9D8B030D-6E8A-4147-A177-3AD203B41FA5}">
                      <a16:colId xmlns:a16="http://schemas.microsoft.com/office/drawing/2014/main" val="3309463001"/>
                    </a:ext>
                  </a:extLst>
                </a:gridCol>
                <a:gridCol w="1463344">
                  <a:extLst>
                    <a:ext uri="{9D8B030D-6E8A-4147-A177-3AD203B41FA5}">
                      <a16:colId xmlns:a16="http://schemas.microsoft.com/office/drawing/2014/main" val="4155149722"/>
                    </a:ext>
                  </a:extLst>
                </a:gridCol>
              </a:tblGrid>
              <a:tr h="526016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30.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8.12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9 </a:t>
                      </a:r>
                      <a:r>
                        <a:rPr lang="ru-RU" sz="1400" b="0" u="sng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грудня</a:t>
                      </a:r>
                      <a:r>
                        <a:rPr lang="ru-RU" sz="1400" b="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- </a:t>
                      </a:r>
                      <a:r>
                        <a:rPr lang="ru-RU" sz="1400" b="0" u="sng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Міжнародний</a:t>
                      </a:r>
                      <a:r>
                        <a:rPr lang="ru-RU" sz="1400" b="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день </a:t>
                      </a:r>
                      <a:r>
                        <a:rPr lang="ru-RU" sz="1400" b="0" u="sng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боротьби</a:t>
                      </a:r>
                      <a:r>
                        <a:rPr lang="ru-RU" sz="1400" b="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п</a:t>
                      </a:r>
                      <a:r>
                        <a:rPr lang="en-US" sz="1400" b="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p</a:t>
                      </a:r>
                      <a:r>
                        <a:rPr lang="ru-RU" sz="1400" b="0" u="sng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оти</a:t>
                      </a:r>
                      <a:r>
                        <a:rPr lang="ru-RU" sz="1400" b="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u="sng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корупції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/>
                      </a:r>
                      <a:b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</a:b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Урок-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бесіда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«Шляхи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зупинення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baseline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корупції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держави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суспільства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8-11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</a:t>
                      </a:r>
                      <a:r>
                        <a:rPr lang="uk-UA" sz="1400" b="0" u="none" dirty="0" smtClean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організатор, </a:t>
                      </a:r>
                      <a:r>
                        <a:rPr lang="uk-UA" sz="1400" b="0" u="none" dirty="0" err="1" smtClean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соц.пед</a:t>
                      </a:r>
                      <a:r>
                        <a:rPr lang="uk-UA" sz="1400" b="0" u="none" dirty="0" smtClean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294403"/>
                  </a:ext>
                </a:extLst>
              </a:tr>
              <a:tr h="526016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31.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11.12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10 </a:t>
                      </a:r>
                      <a:r>
                        <a:rPr lang="ru-RU" sz="1400" b="0" u="sng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грудня</a:t>
                      </a:r>
                      <a:r>
                        <a:rPr lang="ru-RU" sz="1400" b="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- День прав </a:t>
                      </a:r>
                      <a:r>
                        <a:rPr lang="ru-RU" sz="1400" b="0" u="sng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людини</a:t>
                      </a:r>
                      <a:r>
                        <a:rPr lang="ru-RU" sz="1400" b="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(за </a:t>
                      </a:r>
                      <a:r>
                        <a:rPr lang="ru-RU" sz="1400" b="0" u="sng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окремим</a:t>
                      </a:r>
                      <a:r>
                        <a:rPr lang="ru-RU" sz="1400" b="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планом)</a:t>
                      </a:r>
                      <a:br>
                        <a:rPr lang="ru-RU" sz="1400" b="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</a:b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Захід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Правові</a:t>
                      </a:r>
                      <a:r>
                        <a:rPr lang="ru-RU" sz="1400" b="0" u="none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u="none" baseline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дебати</a:t>
                      </a:r>
                      <a:r>
                        <a:rPr lang="ru-RU" sz="1400" b="0" u="none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</a:t>
                      </a:r>
                      <a:endParaRPr lang="en-US" sz="1400" b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себе та людей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–організатор, ЗДВР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14803"/>
                  </a:ext>
                </a:extLst>
              </a:tr>
              <a:tr h="599136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32.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11.12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Виставка малюнків «Діти мають право»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себе та людей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–організатор, кл.керівники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7635479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33.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11.12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Вечір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для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старшокласників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«</a:t>
                      </a:r>
                      <a:r>
                        <a:rPr lang="ru-RU" sz="1400" b="0" u="sng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Андріївські</a:t>
                      </a:r>
                      <a:r>
                        <a:rPr lang="ru-RU" sz="1400" b="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u="sng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вечорниці</a:t>
                      </a:r>
                      <a:r>
                        <a:rPr lang="ru-RU" sz="1400" b="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 </a:t>
                      </a:r>
                      <a:endParaRPr lang="en-US" sz="1400" b="0" u="sng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Формування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історичних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</a:t>
                      </a:r>
                    </a:p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культурних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духовних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надбань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рідного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краю</a:t>
                      </a: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–організатор, кл.керівники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692911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34.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11.12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День </a:t>
                      </a:r>
                      <a:r>
                        <a:rPr lang="ru-RU" sz="1400" b="0" u="sng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благодійності</a:t>
                      </a:r>
                      <a:r>
                        <a:rPr lang="ru-RU" sz="1400" b="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/>
                      </a:r>
                      <a:br>
                        <a:rPr lang="ru-RU" sz="1400" b="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</a:b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Акція «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Добрі</a:t>
                      </a:r>
                      <a:r>
                        <a:rPr lang="ru-RU" sz="1400" b="0" u="none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u="none" baseline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діла</a:t>
                      </a:r>
                      <a:r>
                        <a:rPr lang="ru-RU" sz="1400" b="0" u="none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для </a:t>
                      </a:r>
                      <a:r>
                        <a:rPr lang="ru-RU" sz="1400" b="0" u="none" baseline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майбутнього</a:t>
                      </a:r>
                      <a:r>
                        <a:rPr lang="ru-RU" sz="1400" b="0" u="none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держави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суспільства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064790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35.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14.12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День </a:t>
                      </a:r>
                      <a:r>
                        <a:rPr lang="ru-RU" sz="1400" b="0" u="sng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вш</a:t>
                      </a:r>
                      <a:r>
                        <a:rPr lang="en-US" sz="1400" b="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a</a:t>
                      </a:r>
                      <a:r>
                        <a:rPr lang="ru-RU" sz="1400" b="0" u="sng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новування</a:t>
                      </a:r>
                      <a:r>
                        <a:rPr lang="ru-RU" sz="1400" b="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u="sng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учасників</a:t>
                      </a:r>
                      <a:r>
                        <a:rPr lang="ru-RU" sz="1400" b="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u="sng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ліквідації</a:t>
                      </a:r>
                      <a:r>
                        <a:rPr lang="ru-RU" sz="1400" b="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u="sng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наслідків</a:t>
                      </a:r>
                      <a:r>
                        <a:rPr lang="ru-RU" sz="1400" b="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u="sng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аварії</a:t>
                      </a:r>
                      <a:r>
                        <a:rPr lang="ru-RU" sz="1400" b="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н</a:t>
                      </a:r>
                      <a:r>
                        <a:rPr lang="en-US" sz="1400" b="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a </a:t>
                      </a:r>
                      <a:r>
                        <a:rPr lang="ru-RU" sz="1400" b="0" u="sng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Чорнобильській</a:t>
                      </a:r>
                      <a:r>
                        <a:rPr lang="ru-RU" sz="1400" b="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АЕС</a:t>
                      </a:r>
                    </a:p>
                    <a:p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Інформаційний</a:t>
                      </a:r>
                      <a:r>
                        <a:rPr lang="ru-RU" sz="1400" b="0" u="none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 дайджест «</a:t>
                      </a:r>
                      <a:r>
                        <a:rPr lang="ru-RU" sz="1400" b="0" u="none" baseline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Чорна</a:t>
                      </a:r>
                      <a:r>
                        <a:rPr lang="ru-RU" sz="1400" b="0" u="none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дата в </a:t>
                      </a:r>
                      <a:r>
                        <a:rPr lang="ru-RU" sz="1400" b="0" u="none" baseline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історії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Формування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історичних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</a:t>
                      </a:r>
                    </a:p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культурних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духовних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надбань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рідного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краю</a:t>
                      </a: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864084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36.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Гру-день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Провести </a:t>
                      </a:r>
                      <a:r>
                        <a:rPr lang="ru-RU" sz="1400" b="0" i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просвітницько-профілактичні</a:t>
                      </a:r>
                      <a:r>
                        <a:rPr lang="ru-RU" sz="1400" b="0" i="0" u="none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заходи з </a:t>
                      </a:r>
                      <a:r>
                        <a:rPr lang="ru-RU" sz="1400" b="0" i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питань</a:t>
                      </a: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i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протидії</a:t>
                      </a: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i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торгівлі</a:t>
                      </a: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людьми (за</a:t>
                      </a:r>
                    </a:p>
                    <a:p>
                      <a:r>
                        <a:rPr lang="ru-RU" sz="1400" b="0" i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окремим</a:t>
                      </a: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планом)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себе та людей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9-11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Психолог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60396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95353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3337237"/>
              </p:ext>
            </p:extLst>
          </p:nvPr>
        </p:nvGraphicFramePr>
        <p:xfrm>
          <a:off x="213813" y="136478"/>
          <a:ext cx="8780064" cy="66141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3984">
                  <a:extLst>
                    <a:ext uri="{9D8B030D-6E8A-4147-A177-3AD203B41FA5}">
                      <a16:colId xmlns:a16="http://schemas.microsoft.com/office/drawing/2014/main" val="1927461925"/>
                    </a:ext>
                  </a:extLst>
                </a:gridCol>
                <a:gridCol w="818866">
                  <a:extLst>
                    <a:ext uri="{9D8B030D-6E8A-4147-A177-3AD203B41FA5}">
                      <a16:colId xmlns:a16="http://schemas.microsoft.com/office/drawing/2014/main" val="3084253695"/>
                    </a:ext>
                  </a:extLst>
                </a:gridCol>
                <a:gridCol w="3157182">
                  <a:extLst>
                    <a:ext uri="{9D8B030D-6E8A-4147-A177-3AD203B41FA5}">
                      <a16:colId xmlns:a16="http://schemas.microsoft.com/office/drawing/2014/main" val="1466211753"/>
                    </a:ext>
                  </a:extLst>
                </a:gridCol>
                <a:gridCol w="1783307">
                  <a:extLst>
                    <a:ext uri="{9D8B030D-6E8A-4147-A177-3AD203B41FA5}">
                      <a16:colId xmlns:a16="http://schemas.microsoft.com/office/drawing/2014/main" val="221319549"/>
                    </a:ext>
                  </a:extLst>
                </a:gridCol>
                <a:gridCol w="1143381">
                  <a:extLst>
                    <a:ext uri="{9D8B030D-6E8A-4147-A177-3AD203B41FA5}">
                      <a16:colId xmlns:a16="http://schemas.microsoft.com/office/drawing/2014/main" val="3309463001"/>
                    </a:ext>
                  </a:extLst>
                </a:gridCol>
                <a:gridCol w="1463344">
                  <a:extLst>
                    <a:ext uri="{9D8B030D-6E8A-4147-A177-3AD203B41FA5}">
                      <a16:colId xmlns:a16="http://schemas.microsoft.com/office/drawing/2014/main" val="4155149722"/>
                    </a:ext>
                  </a:extLst>
                </a:gridCol>
              </a:tblGrid>
              <a:tr h="439524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37.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14.12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Захід «Чорнобиль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– біль України»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Формування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історичних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</a:t>
                      </a:r>
                    </a:p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культурних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духовних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надбань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рідного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краю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4788312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38.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15.12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14 </a:t>
                      </a:r>
                      <a:r>
                        <a:rPr lang="ru-RU" sz="1400" b="0" u="sng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грудня</a:t>
                      </a:r>
                      <a:r>
                        <a:rPr lang="ru-RU" sz="1400" b="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– </a:t>
                      </a:r>
                      <a:r>
                        <a:rPr lang="ru-RU" sz="1400" b="0" u="sng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Міжнародний</a:t>
                      </a:r>
                      <a:r>
                        <a:rPr lang="ru-RU" sz="1400" b="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день чаю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/>
                      </a:r>
                      <a:b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</a:b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Захід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Чаювання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з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Капелюшником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Сприяння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творчому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розвитку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особистості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1-6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0298123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39.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25.12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sng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Різдво</a:t>
                      </a:r>
                      <a:r>
                        <a:rPr lang="ru-RU" sz="1400" b="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Христове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/>
                      </a:r>
                      <a:b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</a:b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Різдвяний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ранок </a:t>
                      </a:r>
                      <a:r>
                        <a:rPr lang="ru-RU" sz="1400" b="0" baseline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зказковими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героями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Сприяння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творчому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розвитку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особистості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1-6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</a:t>
                      </a:r>
                      <a:r>
                        <a:rPr lang="uk-UA" sz="1400" b="0" u="none" dirty="0" smtClean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організатор, кл.керівники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4691518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40.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Грудень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Конкурс на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кращу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новорічно-різдвяну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композицію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на тему: «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Замість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ялинки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святковий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букет»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Цілісне ставлення до природи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–організатор, ЗДВР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4689742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41.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Грудень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Заходи до Нового Року</a:t>
                      </a:r>
                    </a:p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•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Новорічний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ранок (1-5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кл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.)</a:t>
                      </a:r>
                    </a:p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•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Новорічний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вечір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(6- 11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кл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.)</a:t>
                      </a: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Сприяння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творчому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розвитку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особистості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7-11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351261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42.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Грудень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Акція «</a:t>
                      </a:r>
                      <a:r>
                        <a:rPr lang="ru-RU" sz="1400" b="0" kern="1200" dirty="0" err="1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Збережемо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kern="1200" dirty="0" err="1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ялинку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Цілісне ставлення до природи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1-8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2734904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43.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Грудень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Нарада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«Морально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правове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виховання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як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головний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фактор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соціалізації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особистості. </a:t>
                      </a:r>
                    </a:p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Формування в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учнів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суспільства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держави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 </a:t>
                      </a: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себе та людей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–організатор, ЗДВР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8165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38079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6506140"/>
              </p:ext>
            </p:extLst>
          </p:nvPr>
        </p:nvGraphicFramePr>
        <p:xfrm>
          <a:off x="200165" y="177421"/>
          <a:ext cx="8780064" cy="64922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3984">
                  <a:extLst>
                    <a:ext uri="{9D8B030D-6E8A-4147-A177-3AD203B41FA5}">
                      <a16:colId xmlns:a16="http://schemas.microsoft.com/office/drawing/2014/main" val="1927461925"/>
                    </a:ext>
                  </a:extLst>
                </a:gridCol>
                <a:gridCol w="818866">
                  <a:extLst>
                    <a:ext uri="{9D8B030D-6E8A-4147-A177-3AD203B41FA5}">
                      <a16:colId xmlns:a16="http://schemas.microsoft.com/office/drawing/2014/main" val="3084253695"/>
                    </a:ext>
                  </a:extLst>
                </a:gridCol>
                <a:gridCol w="2885767">
                  <a:extLst>
                    <a:ext uri="{9D8B030D-6E8A-4147-A177-3AD203B41FA5}">
                      <a16:colId xmlns:a16="http://schemas.microsoft.com/office/drawing/2014/main" val="1466211753"/>
                    </a:ext>
                  </a:extLst>
                </a:gridCol>
                <a:gridCol w="2054722">
                  <a:extLst>
                    <a:ext uri="{9D8B030D-6E8A-4147-A177-3AD203B41FA5}">
                      <a16:colId xmlns:a16="http://schemas.microsoft.com/office/drawing/2014/main" val="221319549"/>
                    </a:ext>
                  </a:extLst>
                </a:gridCol>
                <a:gridCol w="1143381">
                  <a:extLst>
                    <a:ext uri="{9D8B030D-6E8A-4147-A177-3AD203B41FA5}">
                      <a16:colId xmlns:a16="http://schemas.microsoft.com/office/drawing/2014/main" val="3309463001"/>
                    </a:ext>
                  </a:extLst>
                </a:gridCol>
                <a:gridCol w="1463344">
                  <a:extLst>
                    <a:ext uri="{9D8B030D-6E8A-4147-A177-3AD203B41FA5}">
                      <a16:colId xmlns:a16="http://schemas.microsoft.com/office/drawing/2014/main" val="4155149722"/>
                    </a:ext>
                  </a:extLst>
                </a:gridCol>
              </a:tblGrid>
              <a:tr h="439524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44.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Гру-день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Аналіз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стану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правопорушень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у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класах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закладі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u="none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Правове виховання та профілактична робота з учнями. Соціальний захист учнів</a:t>
                      </a:r>
                      <a:endParaRPr lang="en-US" sz="1400" b="0" u="none" dirty="0">
                        <a:solidFill>
                          <a:schemeClr val="tx1"/>
                        </a:solidFill>
                        <a:effectLst/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ЗДВ, </a:t>
                      </a:r>
                      <a:r>
                        <a:rPr kumimoji="0" lang="uk-UA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Педагог-організатор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 CYR" panose="02020603050405020304" pitchFamily="18" charset="0"/>
                        <a:ea typeface="+mn-ea"/>
                        <a:cs typeface="Times New Roman CYR" panose="02020603050405020304" pitchFamily="18" charset="0"/>
                      </a:endParaRPr>
                    </a:p>
                    <a:p>
                      <a:r>
                        <a:rPr lang="uk-UA" sz="1400" b="0" u="none" dirty="0" smtClean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кл.керівники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4788312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45.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Гру-день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Аналіз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зайнятості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учнів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у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позаурочний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та</a:t>
                      </a:r>
                      <a:r>
                        <a:rPr lang="ru-RU" sz="1400" b="0" u="none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канікулярний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час.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ЗДВ, кл.керівники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0298123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46.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Гру-день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Аналіз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стану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відвідування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закладу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учнями</a:t>
                      </a:r>
                      <a:r>
                        <a:rPr lang="ru-RU" sz="1400" b="0" u="none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за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грудень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u="none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Правове виховання та профілактична робота з учнями. Соціальний захист учнів</a:t>
                      </a:r>
                      <a:endParaRPr lang="en-US" sz="1400" b="0" u="none" dirty="0">
                        <a:solidFill>
                          <a:schemeClr val="tx1"/>
                        </a:solidFill>
                        <a:effectLst/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ЗДВ, кл.керівники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7387806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47.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Гру-день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Бесіда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Вплив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на дитячий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організм</a:t>
                      </a:r>
                      <a:endParaRPr lang="ru-RU" sz="1400" b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шкідливих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звичок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Охорона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життя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та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Здоров’я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учнів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5-11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Медсестра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3779653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48.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Гру-день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Перевірка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стану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гарячого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харчування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учнів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Охорона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життя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та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Здоров’я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учнів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Медсестра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5910247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49.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Гру-день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Розробка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пам’яток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з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безпеки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життєдіяльності</a:t>
                      </a:r>
                      <a:r>
                        <a:rPr lang="ru-RU" sz="1400" b="0" u="none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для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учнів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під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час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зимових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канікул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.</a:t>
                      </a:r>
                    </a:p>
                    <a:p>
                      <a:endParaRPr lang="ru-RU" sz="1400" b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Охорона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життя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та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Здоров’я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учнів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ЗДВ, кл.керівники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4581479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50.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Гру-день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Інструктажі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з правил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безпечної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поведінки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під</a:t>
                      </a:r>
                      <a:r>
                        <a:rPr lang="ru-RU" sz="1400" b="0" u="none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час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проведення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новорічних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свят та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зимових</a:t>
                      </a:r>
                      <a:endParaRPr lang="ru-RU" sz="1400" b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канікул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Охорона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життя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та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Здоров’я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учнів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ЗДВ, кл.керівники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8626687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51.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Гру-день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Творчий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звіт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гуртків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(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Звіт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гуртківців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за І</a:t>
                      </a:r>
                      <a:r>
                        <a:rPr lang="ru-RU" sz="1400" b="0" u="none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семестр)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Сприяння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творчому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розвитку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особистості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ЗДВ, кл.керівники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91378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04636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4679927"/>
              </p:ext>
            </p:extLst>
          </p:nvPr>
        </p:nvGraphicFramePr>
        <p:xfrm>
          <a:off x="200165" y="177421"/>
          <a:ext cx="8780064" cy="54254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3984">
                  <a:extLst>
                    <a:ext uri="{9D8B030D-6E8A-4147-A177-3AD203B41FA5}">
                      <a16:colId xmlns:a16="http://schemas.microsoft.com/office/drawing/2014/main" val="1927461925"/>
                    </a:ext>
                  </a:extLst>
                </a:gridCol>
                <a:gridCol w="818866">
                  <a:extLst>
                    <a:ext uri="{9D8B030D-6E8A-4147-A177-3AD203B41FA5}">
                      <a16:colId xmlns:a16="http://schemas.microsoft.com/office/drawing/2014/main" val="3084253695"/>
                    </a:ext>
                  </a:extLst>
                </a:gridCol>
                <a:gridCol w="3157182">
                  <a:extLst>
                    <a:ext uri="{9D8B030D-6E8A-4147-A177-3AD203B41FA5}">
                      <a16:colId xmlns:a16="http://schemas.microsoft.com/office/drawing/2014/main" val="1466211753"/>
                    </a:ext>
                  </a:extLst>
                </a:gridCol>
                <a:gridCol w="1783307">
                  <a:extLst>
                    <a:ext uri="{9D8B030D-6E8A-4147-A177-3AD203B41FA5}">
                      <a16:colId xmlns:a16="http://schemas.microsoft.com/office/drawing/2014/main" val="221319549"/>
                    </a:ext>
                  </a:extLst>
                </a:gridCol>
                <a:gridCol w="1143381">
                  <a:extLst>
                    <a:ext uri="{9D8B030D-6E8A-4147-A177-3AD203B41FA5}">
                      <a16:colId xmlns:a16="http://schemas.microsoft.com/office/drawing/2014/main" val="3309463001"/>
                    </a:ext>
                  </a:extLst>
                </a:gridCol>
                <a:gridCol w="1463344">
                  <a:extLst>
                    <a:ext uri="{9D8B030D-6E8A-4147-A177-3AD203B41FA5}">
                      <a16:colId xmlns:a16="http://schemas.microsoft.com/office/drawing/2014/main" val="4155149722"/>
                    </a:ext>
                  </a:extLst>
                </a:gridCol>
              </a:tblGrid>
              <a:tr h="439524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52.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Гду</a:t>
                      </a: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-день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Участь у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районних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предметних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олімпіадах 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Сприяння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творчому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розвитку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особистості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5-11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Вчителі </a:t>
                      </a:r>
                      <a:r>
                        <a:rPr lang="uk-UA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предметники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1895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53.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Гду</a:t>
                      </a: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-день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Засідання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Ради школи</a:t>
                      </a:r>
                      <a:endParaRPr lang="ru-RU" sz="1400" b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Директор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921398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54.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Гду</a:t>
                      </a: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-день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Класні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батьківські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збори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Виховання</a:t>
                      </a:r>
                      <a:endParaRPr lang="ru-RU" sz="1400" b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характеру і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формування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моральних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якостей</a:t>
                      </a:r>
                      <a:r>
                        <a:rPr lang="ru-RU" sz="1400" b="0" u="none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особистості»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Робота з батьками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Кл.керівники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238634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55.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Гду</a:t>
                      </a: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-день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Координація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співробітництва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з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дитячими</a:t>
                      </a:r>
                      <a:r>
                        <a:rPr lang="ru-RU" sz="1400" b="0" u="none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заходами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мікрорайону</a:t>
                      </a:r>
                      <a:endParaRPr lang="ru-RU" sz="1400" b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Сприяння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творчому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розвитку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особистості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 smtClean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ЗДВР, </a:t>
                      </a:r>
                      <a:r>
                        <a:rPr lang="uk-UA" sz="1400" b="0" dirty="0" err="1" smtClean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соц.пед</a:t>
                      </a:r>
                      <a:r>
                        <a:rPr lang="uk-UA" sz="1400" b="0" dirty="0" smtClean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9809208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56.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Гду</a:t>
                      </a: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-день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Засідання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батьківського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комітету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закладу</a:t>
                      </a:r>
                      <a:r>
                        <a:rPr lang="ru-RU" sz="1400" b="0" u="none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«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Чи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знаєте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ви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права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своєї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дитини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?»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Робота з батьками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Кл.керівники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3029138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57.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Гду</a:t>
                      </a: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-день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Проведення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консультацій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для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батьків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. </a:t>
                      </a:r>
                      <a:endParaRPr lang="ru-RU" sz="1400" b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Робота з батьками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Кл.керівники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9288834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58.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Гду</a:t>
                      </a: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-день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Генеральне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прибирання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класних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приміщень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. Конкурс на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кращу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класну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кімнату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. </a:t>
                      </a:r>
                      <a:endParaRPr lang="ru-RU" sz="1400" b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Цілісне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праці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Кл.керівники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2178108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59.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Гду</a:t>
                      </a: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-день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Поповнення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сайту школи новинами</a:t>
                      </a:r>
                      <a:endParaRPr lang="en-US" sz="1400" b="0" u="none" dirty="0">
                        <a:solidFill>
                          <a:schemeClr val="tx1"/>
                        </a:solidFill>
                        <a:effectLst/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ru-RU" sz="1400" b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1614762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904" y="4708340"/>
            <a:ext cx="4787074" cy="478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514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chemeClr val="accent4">
                <a:lumMod val="60000"/>
                <a:lumOff val="40000"/>
              </a:schemeClr>
            </a:gs>
            <a:gs pos="37000">
              <a:srgbClr val="EFD783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2955" y="326749"/>
            <a:ext cx="8871045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 panose="02020603050405020304" pitchFamily="18" charset="0"/>
                <a:cs typeface="Times New Roman CYR" panose="02020603050405020304" pitchFamily="18" charset="0"/>
              </a:rPr>
              <a:t>СІЧЕНЬ</a:t>
            </a:r>
          </a:p>
          <a:p>
            <a:pPr algn="ctr"/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 panose="02020603050405020304" pitchFamily="18" charset="0"/>
                <a:cs typeface="Times New Roman CYR" panose="02020603050405020304" pitchFamily="18" charset="0"/>
              </a:rPr>
              <a:t>СХОДИНКА</a:t>
            </a:r>
          </a:p>
          <a:p>
            <a:pPr algn="ctr"/>
            <a:r>
              <a:rPr lang="ru-RU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 panose="02020603050405020304" pitchFamily="18" charset="0"/>
                <a:cs typeface="Times New Roman CYR" panose="02020603050405020304" pitchFamily="18" charset="0"/>
              </a:rPr>
              <a:t>громадянського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 panose="02020603050405020304" pitchFamily="18" charset="0"/>
                <a:cs typeface="Times New Roman CYR" panose="02020603050405020304" pitchFamily="18" charset="0"/>
              </a:rPr>
              <a:t>виховання</a:t>
            </a:r>
            <a:endParaRPr lang="ru-RU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 CYR" panose="02020603050405020304" pitchFamily="18" charset="0"/>
              <a:cs typeface="Times New Roman CYR" panose="02020603050405020304" pitchFamily="18" charset="0"/>
            </a:endParaRPr>
          </a:p>
          <a:p>
            <a:pPr algn="ctr"/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 panose="02020603050405020304" pitchFamily="18" charset="0"/>
                <a:cs typeface="Times New Roman CYR" panose="02020603050405020304" pitchFamily="18" charset="0"/>
              </a:rPr>
              <a:t>«БУДЬМО ГІДНИМИ НАЗИВАТИ СЕБЕ УКРАЇНЦЯМИ»</a:t>
            </a:r>
          </a:p>
          <a:p>
            <a:r>
              <a:rPr lang="ru-RU" b="1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Компетентність</a:t>
            </a:r>
            <a:r>
              <a:rPr lang="ru-RU" b="1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: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ініціативність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і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підприємливість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,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комунікативна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,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спілкування</a:t>
            </a:r>
            <a:endParaRPr lang="ru-RU" dirty="0">
              <a:latin typeface="Times New Roman CYR" panose="02020603050405020304" pitchFamily="18" charset="0"/>
              <a:cs typeface="Times New Roman CYR" panose="02020603050405020304" pitchFamily="18" charset="0"/>
            </a:endParaRPr>
          </a:p>
          <a:p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державною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мовою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.</a:t>
            </a:r>
          </a:p>
          <a:p>
            <a:r>
              <a:rPr lang="ru-RU" b="1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Основний</a:t>
            </a:r>
            <a:r>
              <a:rPr lang="ru-RU" b="1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b="1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зміст</a:t>
            </a:r>
            <a:r>
              <a:rPr lang="ru-RU" b="1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b="1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виховання</a:t>
            </a:r>
            <a:r>
              <a:rPr lang="ru-RU" b="1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: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ціннісне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ставлення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особистості до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держави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і народу,</a:t>
            </a:r>
          </a:p>
          <a:p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ціннісне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ставлення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до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праці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.</a:t>
            </a:r>
          </a:p>
          <a:p>
            <a:r>
              <a:rPr lang="ru-RU" b="1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Кредо: 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«Родина,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друзі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,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рідний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край, і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скрізь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у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тобі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потреба»</a:t>
            </a:r>
          </a:p>
          <a:p>
            <a:r>
              <a:rPr lang="ru-RU" b="1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Мета: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допомагати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учням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усвідомити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себе як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частину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нації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;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спонукати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до</a:t>
            </a:r>
          </a:p>
          <a:p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самовдосконалення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громадянина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–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патріота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,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вироблення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громадянського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обов’язку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,</a:t>
            </a:r>
          </a:p>
          <a:p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готовності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стати на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захист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Батьківщини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,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виховувати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почуття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господаря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держави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;</a:t>
            </a:r>
          </a:p>
          <a:p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вивчати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минуле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народу,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берегти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свій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дім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,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батьків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,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рід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, народ,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Батьківщину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.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Формувати</a:t>
            </a:r>
            <a:endParaRPr lang="ru-RU" dirty="0">
              <a:latin typeface="Times New Roman CYR" panose="02020603050405020304" pitchFamily="18" charset="0"/>
              <a:cs typeface="Times New Roman CYR" panose="02020603050405020304" pitchFamily="18" charset="0"/>
            </a:endParaRPr>
          </a:p>
          <a:p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розуміння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особистої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значущості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праці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як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джерела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саморозвитку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і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самовдосконалення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,</a:t>
            </a:r>
          </a:p>
          <a:p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працювати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над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розвитком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ініціативності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й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активності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учнів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,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вмінням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знаходити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свої</a:t>
            </a:r>
            <a:endParaRPr lang="ru-RU" dirty="0">
              <a:latin typeface="Times New Roman CYR" panose="02020603050405020304" pitchFamily="18" charset="0"/>
              <a:cs typeface="Times New Roman CYR" panose="02020603050405020304" pitchFamily="18" charset="0"/>
            </a:endParaRPr>
          </a:p>
          <a:p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місце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у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працюючому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колективі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,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допомоги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ближнім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,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володіння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комунікативними</a:t>
            </a:r>
            <a:endParaRPr lang="ru-RU" dirty="0">
              <a:latin typeface="Times New Roman CYR" panose="02020603050405020304" pitchFamily="18" charset="0"/>
              <a:cs typeface="Times New Roman CYR" panose="02020603050405020304" pitchFamily="18" charset="0"/>
            </a:endParaRPr>
          </a:p>
          <a:p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навичками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,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працьовитість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у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всіх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формах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трудової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діяльності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,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ретельність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та</a:t>
            </a:r>
          </a:p>
          <a:p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сумлінність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виконання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доручень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,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негативне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,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критичне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ставиться до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власного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ледарства</a:t>
            </a:r>
            <a:endParaRPr lang="ru-RU" dirty="0">
              <a:latin typeface="Times New Roman CYR" panose="02020603050405020304" pitchFamily="18" charset="0"/>
              <a:cs typeface="Times New Roman CYR" panose="02020603050405020304" pitchFamily="18" charset="0"/>
            </a:endParaRPr>
          </a:p>
          <a:p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та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ледарства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оточуючих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,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прояв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бережливості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в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процесі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будь-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якої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діяльності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,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охайність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,</a:t>
            </a:r>
          </a:p>
          <a:p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вміння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раціонально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розподіляти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робочий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час,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здатність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до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продуктивної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діяльності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та</a:t>
            </a:r>
          </a:p>
          <a:p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підприємливості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21736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0463853"/>
              </p:ext>
            </p:extLst>
          </p:nvPr>
        </p:nvGraphicFramePr>
        <p:xfrm>
          <a:off x="172870" y="346204"/>
          <a:ext cx="8780064" cy="671537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3984">
                  <a:extLst>
                    <a:ext uri="{9D8B030D-6E8A-4147-A177-3AD203B41FA5}">
                      <a16:colId xmlns:a16="http://schemas.microsoft.com/office/drawing/2014/main" val="1927461925"/>
                    </a:ext>
                  </a:extLst>
                </a:gridCol>
                <a:gridCol w="709683">
                  <a:extLst>
                    <a:ext uri="{9D8B030D-6E8A-4147-A177-3AD203B41FA5}">
                      <a16:colId xmlns:a16="http://schemas.microsoft.com/office/drawing/2014/main" val="3084253695"/>
                    </a:ext>
                  </a:extLst>
                </a:gridCol>
                <a:gridCol w="2852382">
                  <a:extLst>
                    <a:ext uri="{9D8B030D-6E8A-4147-A177-3AD203B41FA5}">
                      <a16:colId xmlns:a16="http://schemas.microsoft.com/office/drawing/2014/main" val="1466211753"/>
                    </a:ext>
                  </a:extLst>
                </a:gridCol>
                <a:gridCol w="2279176">
                  <a:extLst>
                    <a:ext uri="{9D8B030D-6E8A-4147-A177-3AD203B41FA5}">
                      <a16:colId xmlns:a16="http://schemas.microsoft.com/office/drawing/2014/main" val="221319549"/>
                    </a:ext>
                  </a:extLst>
                </a:gridCol>
                <a:gridCol w="1241947">
                  <a:extLst>
                    <a:ext uri="{9D8B030D-6E8A-4147-A177-3AD203B41FA5}">
                      <a16:colId xmlns:a16="http://schemas.microsoft.com/office/drawing/2014/main" val="3309463001"/>
                    </a:ext>
                  </a:extLst>
                </a:gridCol>
                <a:gridCol w="1282892">
                  <a:extLst>
                    <a:ext uri="{9D8B030D-6E8A-4147-A177-3AD203B41FA5}">
                      <a16:colId xmlns:a16="http://schemas.microsoft.com/office/drawing/2014/main" val="4155149722"/>
                    </a:ext>
                  </a:extLst>
                </a:gridCol>
              </a:tblGrid>
              <a:tr h="527938"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№</a:t>
                      </a:r>
                      <a:endParaRPr lang="en-US" sz="1400" i="1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ДАТА</a:t>
                      </a:r>
                      <a:endParaRPr lang="en-US" sz="1400" i="1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ЗМІСТ ДІЯЛЬНОСТІ</a:t>
                      </a:r>
                      <a:endParaRPr lang="en-US" sz="1400" i="1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НАПРЯМ ВИХОВНОЇ РОБОТИ</a:t>
                      </a:r>
                      <a:endParaRPr lang="en-US" sz="1400" i="1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ВІКОВА КАТЕГОРІЯ</a:t>
                      </a:r>
                      <a:endParaRPr lang="en-US" sz="1400" i="1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ВІДПОВІ-ДАЛЬНИЙ</a:t>
                      </a:r>
                      <a:endParaRPr lang="en-US" sz="1400" i="1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5215372"/>
                  </a:ext>
                </a:extLst>
              </a:tr>
              <a:tr h="527938"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i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8.01</a:t>
                      </a:r>
                      <a:endParaRPr lang="en-US" sz="1400" i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Робоча</a:t>
                      </a:r>
                      <a:r>
                        <a:rPr lang="ru-RU" sz="1400" i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i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лінійка</a:t>
                      </a:r>
                      <a:r>
                        <a:rPr lang="ru-RU" sz="1400" i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«Старт у ІІ семестр»</a:t>
                      </a:r>
                      <a:endParaRPr lang="en-US" sz="1400" i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Сприяння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творчому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розвитку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особистості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i="1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i="0" dirty="0" smtClean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ЗДВР, </a:t>
                      </a:r>
                      <a:r>
                        <a:rPr kumimoji="0" lang="uk-UA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Педагог-організатор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 CYR" panose="02020603050405020304" pitchFamily="18" charset="0"/>
                        <a:ea typeface="+mn-ea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872858"/>
                  </a:ext>
                </a:extLst>
              </a:tr>
              <a:tr h="477671"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8.01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altLang="en-US" sz="140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 січня – Всесвітній день сім</a:t>
                      </a:r>
                      <a:r>
                        <a:rPr kumimoji="0" lang="en-US" altLang="en-US" sz="140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’</a:t>
                      </a:r>
                      <a:r>
                        <a:rPr kumimoji="0" lang="uk-UA" altLang="en-US" sz="140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ї</a:t>
                      </a:r>
                      <a:r>
                        <a:rPr kumimoji="0" lang="uk-UA" altLang="en-US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/>
                      </a:r>
                      <a:br>
                        <a:rPr kumimoji="0" lang="uk-UA" altLang="en-US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</a:br>
                      <a:r>
                        <a:rPr kumimoji="0" lang="uk-UA" altLang="en-US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Гра онлайн «7Я»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себе та людей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1-6 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-організатор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14803"/>
                  </a:ext>
                </a:extLst>
              </a:tr>
              <a:tr h="501635"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3.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9.01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altLang="en-US" sz="140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6 січня – Всесвітній день дітей- сиріт війни </a:t>
                      </a:r>
                      <a:r>
                        <a:rPr lang="uk-UA" altLang="en-US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/>
                      </a:r>
                      <a:br>
                        <a:rPr lang="uk-UA" altLang="en-US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</a:br>
                      <a:r>
                        <a:rPr lang="uk-UA" altLang="en-US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Інформаційний дайджест з хвилиною мовчання «Війна забрала янголят»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Формування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історичних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</a:t>
                      </a:r>
                    </a:p>
                    <a:p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культурних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духовних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надбань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рідного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краю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-організатор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7635479"/>
                  </a:ext>
                </a:extLst>
              </a:tr>
              <a:tr h="708191"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4.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11.01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altLang="en-US" sz="140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Всесвітній день «спасибі»</a:t>
                      </a:r>
                      <a:endParaRPr kumimoji="0" lang="en-US" altLang="en-US" sz="140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Запис відео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«Спасибі вам..» подяка героям, лікарям, вчителям…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себе та людей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692911"/>
                  </a:ext>
                </a:extLst>
              </a:tr>
              <a:tr h="708191"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5.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15.01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Тиждень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української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символіки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Символи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держави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– як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дзеркало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народної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душі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Формування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історичних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</a:t>
                      </a:r>
                    </a:p>
                    <a:p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культурних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духовних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надбань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рідного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краю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i="0" dirty="0" smtClean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ЗДВР, </a:t>
                      </a:r>
                      <a:r>
                        <a:rPr kumimoji="0" lang="uk-UA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Педагог-організатор</a:t>
                      </a:r>
                      <a:endParaRPr lang="en-US" sz="1400" i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1756966"/>
                  </a:ext>
                </a:extLst>
              </a:tr>
              <a:tr h="708191"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6.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15.01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altLang="en-US" sz="140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День утвердження гімну України </a:t>
                      </a:r>
                      <a:r>
                        <a:rPr lang="uk-UA" altLang="en-US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/>
                      </a:r>
                      <a:br>
                        <a:rPr lang="uk-UA" altLang="en-US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</a:br>
                      <a:r>
                        <a:rPr lang="uk-UA" altLang="en-US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Ранок починається</a:t>
                      </a:r>
                      <a:r>
                        <a:rPr lang="uk-UA" altLang="en-US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з гімну України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Формування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історичних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</a:t>
                      </a:r>
                    </a:p>
                    <a:p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культурних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духовних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надбань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рідного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краю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–організатор, кл.керівники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6936673"/>
                  </a:ext>
                </a:extLst>
              </a:tr>
              <a:tr h="708191"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7.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15.01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Флешмоб</a:t>
                      </a:r>
                      <a:r>
                        <a:rPr kumimoji="0" lang="ru-RU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</a:t>
                      </a:r>
                      <a:r>
                        <a:rPr kumimoji="0" lang="ru-RU" alt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Україна</a:t>
                      </a:r>
                      <a:r>
                        <a:rPr kumimoji="0" lang="ru-RU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– разом і </a:t>
                      </a:r>
                      <a:r>
                        <a:rPr kumimoji="0" lang="ru-RU" alt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назавжди</a:t>
                      </a:r>
                      <a:r>
                        <a:rPr kumimoji="0" lang="ru-RU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 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Формування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історичних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</a:t>
                      </a:r>
                    </a:p>
                    <a:p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культурних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духовних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надбань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рідного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краю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013682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16155" y="0"/>
            <a:ext cx="2702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u="sng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 panose="02020603050405020304" pitchFamily="18" charset="0"/>
                <a:cs typeface="Times New Roman CYR" panose="02020603050405020304" pitchFamily="18" charset="0"/>
              </a:rPr>
              <a:t>СІЧЕНЬ</a:t>
            </a:r>
            <a:endParaRPr lang="en-US" sz="2000" b="1" u="sng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 CYR" panose="02020603050405020304" pitchFamily="18" charset="0"/>
              <a:cs typeface="Times New Roman CYR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916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7926318"/>
              </p:ext>
            </p:extLst>
          </p:nvPr>
        </p:nvGraphicFramePr>
        <p:xfrm>
          <a:off x="139484" y="140804"/>
          <a:ext cx="8895334" cy="637486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9419">
                  <a:extLst>
                    <a:ext uri="{9D8B030D-6E8A-4147-A177-3AD203B41FA5}">
                      <a16:colId xmlns:a16="http://schemas.microsoft.com/office/drawing/2014/main" val="1927461925"/>
                    </a:ext>
                  </a:extLst>
                </a:gridCol>
                <a:gridCol w="691347">
                  <a:extLst>
                    <a:ext uri="{9D8B030D-6E8A-4147-A177-3AD203B41FA5}">
                      <a16:colId xmlns:a16="http://schemas.microsoft.com/office/drawing/2014/main" val="3084253695"/>
                    </a:ext>
                  </a:extLst>
                </a:gridCol>
                <a:gridCol w="2862177">
                  <a:extLst>
                    <a:ext uri="{9D8B030D-6E8A-4147-A177-3AD203B41FA5}">
                      <a16:colId xmlns:a16="http://schemas.microsoft.com/office/drawing/2014/main" val="1466211753"/>
                    </a:ext>
                  </a:extLst>
                </a:gridCol>
                <a:gridCol w="1756020">
                  <a:extLst>
                    <a:ext uri="{9D8B030D-6E8A-4147-A177-3AD203B41FA5}">
                      <a16:colId xmlns:a16="http://schemas.microsoft.com/office/drawing/2014/main" val="221319549"/>
                    </a:ext>
                  </a:extLst>
                </a:gridCol>
                <a:gridCol w="1299732">
                  <a:extLst>
                    <a:ext uri="{9D8B030D-6E8A-4147-A177-3AD203B41FA5}">
                      <a16:colId xmlns:a16="http://schemas.microsoft.com/office/drawing/2014/main" val="3309463001"/>
                    </a:ext>
                  </a:extLst>
                </a:gridCol>
                <a:gridCol w="1866639">
                  <a:extLst>
                    <a:ext uri="{9D8B030D-6E8A-4147-A177-3AD203B41FA5}">
                      <a16:colId xmlns:a16="http://schemas.microsoft.com/office/drawing/2014/main" val="4155149722"/>
                    </a:ext>
                  </a:extLst>
                </a:gridCol>
              </a:tblGrid>
              <a:tr h="642999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5.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8.09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Засідання учнівської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ради «Лідери обирають лідера»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Сприяння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творчому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розвитку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особистості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7-11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-організатор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7692911"/>
                  </a:ext>
                </a:extLst>
              </a:tr>
              <a:tr h="642999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6.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1.09-6.09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Скласти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та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погодити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графік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проведення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:</a:t>
                      </a:r>
                    </a:p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•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відкритих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виховних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заходів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•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виховних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годин</a:t>
                      </a:r>
                    </a:p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роботи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гуртків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 smtClean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ЗДВР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 smtClean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Педагог-організатор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6990673"/>
                  </a:ext>
                </a:extLst>
              </a:tr>
              <a:tr h="705185"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7.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Вере-сень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u="sng" kern="12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Тиждень безпеки дорожнього руху</a:t>
                      </a:r>
                      <a:r>
                        <a:rPr lang="uk-UA" sz="1400" kern="12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/>
                      </a:r>
                      <a:br>
                        <a:rPr lang="uk-UA" sz="1400" kern="12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</a:br>
                      <a:r>
                        <a:rPr lang="uk-UA" sz="1400" kern="1200" dirty="0" err="1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Уроки</a:t>
                      </a:r>
                      <a:r>
                        <a:rPr lang="uk-UA" sz="1400" kern="1200" baseline="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uk-UA" sz="1400" kern="12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«Дорожній патруль», </a:t>
                      </a:r>
                      <a:br>
                        <a:rPr lang="uk-UA" sz="1400" kern="12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</a:br>
                      <a:r>
                        <a:rPr lang="uk-UA" sz="1400" kern="12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«Онлайн школа ПДР»,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Охорона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життя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та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Здоров’я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учнів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-5 класи</a:t>
                      </a:r>
                      <a:br>
                        <a:rPr lang="uk-UA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</a:b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7-11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Педагог-організатор</a:t>
                      </a:r>
                      <a:endParaRPr lang="uk-UA" sz="1400" dirty="0" smtClean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err="1" smtClean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кл.кекрівники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4689742"/>
                  </a:ext>
                </a:extLst>
              </a:tr>
              <a:tr h="705185"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8.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7.09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Шоу-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вікторина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знавців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правил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дорожнього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руху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«Правила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дорожні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знай – в ДТП не</a:t>
                      </a:r>
                    </a:p>
                    <a:p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потрапляй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!»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Охорона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життя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та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Здоров’я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учнів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6 клас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Вчитель основ </a:t>
                      </a:r>
                      <a:r>
                        <a:rPr lang="uk-UA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здоров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’</a:t>
                      </a: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я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3862267"/>
                  </a:ext>
                </a:extLst>
              </a:tr>
              <a:tr h="657977"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9.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7.09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Години спілкування «Урок безпеки з Патроном»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Охорона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життя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та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Здоров’я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учнів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-5 класи</a:t>
                      </a:r>
                      <a:br>
                        <a:rPr lang="uk-UA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</a:b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6-11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кл.кекрівники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351261"/>
                  </a:ext>
                </a:extLst>
              </a:tr>
              <a:tr h="1318756"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10.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8.09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u="sng" kern="12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9 </a:t>
                      </a:r>
                      <a:r>
                        <a:rPr lang="ru-RU" sz="1400" u="sng" kern="1200" dirty="0" err="1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вересня</a:t>
                      </a:r>
                      <a:r>
                        <a:rPr lang="ru-RU" sz="1400" u="sng" kern="12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  - День </a:t>
                      </a:r>
                      <a:r>
                        <a:rPr lang="ru-RU" sz="1400" u="sng" kern="1200" dirty="0" err="1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фізкультури</a:t>
                      </a:r>
                      <a:r>
                        <a:rPr lang="ru-RU" sz="1400" u="sng" kern="12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спорту</a:t>
                      </a:r>
                      <a:r>
                        <a:rPr lang="uk-UA" sz="1400" u="sng" kern="12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/>
                      </a:r>
                      <a:br>
                        <a:rPr lang="uk-UA" sz="1400" u="sng" kern="12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</a:br>
                      <a:r>
                        <a:rPr lang="uk-UA" sz="1400" u="sng" kern="12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Олімпійський тиждень (за окремим планом)</a:t>
                      </a:r>
                      <a:r>
                        <a:rPr lang="uk-UA" sz="1400" kern="12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/>
                      </a:r>
                      <a:br>
                        <a:rPr lang="uk-UA" sz="1400" kern="12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</a:br>
                      <a:r>
                        <a:rPr lang="uk-UA" sz="1400" kern="12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Відкриття олімпійського</a:t>
                      </a:r>
                      <a:r>
                        <a:rPr lang="uk-UA" sz="1400" kern="1200" baseline="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тижня «Спортивний бум»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Формування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себе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Вчителі </a:t>
                      </a:r>
                      <a:r>
                        <a:rPr lang="uk-UA" sz="1400" dirty="0" err="1" smtClean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фіз.культури</a:t>
                      </a:r>
                      <a:endParaRPr lang="uk-UA" sz="1400" dirty="0" smtClean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Педагог-організатор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 CYR" panose="02020603050405020304" pitchFamily="18" charset="0"/>
                        <a:ea typeface="+mn-ea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743417"/>
                  </a:ext>
                </a:extLst>
              </a:tr>
              <a:tr h="779129"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11.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8.09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Олімпійський урок «Стежками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Олімпу»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Формування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себе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кл.кекрівники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27349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97728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2857241"/>
              </p:ext>
            </p:extLst>
          </p:nvPr>
        </p:nvGraphicFramePr>
        <p:xfrm>
          <a:off x="186517" y="0"/>
          <a:ext cx="8780064" cy="6827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3984">
                  <a:extLst>
                    <a:ext uri="{9D8B030D-6E8A-4147-A177-3AD203B41FA5}">
                      <a16:colId xmlns:a16="http://schemas.microsoft.com/office/drawing/2014/main" val="1927461925"/>
                    </a:ext>
                  </a:extLst>
                </a:gridCol>
                <a:gridCol w="709683">
                  <a:extLst>
                    <a:ext uri="{9D8B030D-6E8A-4147-A177-3AD203B41FA5}">
                      <a16:colId xmlns:a16="http://schemas.microsoft.com/office/drawing/2014/main" val="3084253695"/>
                    </a:ext>
                  </a:extLst>
                </a:gridCol>
                <a:gridCol w="2906974">
                  <a:extLst>
                    <a:ext uri="{9D8B030D-6E8A-4147-A177-3AD203B41FA5}">
                      <a16:colId xmlns:a16="http://schemas.microsoft.com/office/drawing/2014/main" val="1466211753"/>
                    </a:ext>
                  </a:extLst>
                </a:gridCol>
                <a:gridCol w="2224584">
                  <a:extLst>
                    <a:ext uri="{9D8B030D-6E8A-4147-A177-3AD203B41FA5}">
                      <a16:colId xmlns:a16="http://schemas.microsoft.com/office/drawing/2014/main" val="221319549"/>
                    </a:ext>
                  </a:extLst>
                </a:gridCol>
                <a:gridCol w="1241947">
                  <a:extLst>
                    <a:ext uri="{9D8B030D-6E8A-4147-A177-3AD203B41FA5}">
                      <a16:colId xmlns:a16="http://schemas.microsoft.com/office/drawing/2014/main" val="3309463001"/>
                    </a:ext>
                  </a:extLst>
                </a:gridCol>
                <a:gridCol w="1282892">
                  <a:extLst>
                    <a:ext uri="{9D8B030D-6E8A-4147-A177-3AD203B41FA5}">
                      <a16:colId xmlns:a16="http://schemas.microsoft.com/office/drawing/2014/main" val="4155149722"/>
                    </a:ext>
                  </a:extLst>
                </a:gridCol>
              </a:tblGrid>
              <a:tr h="708191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8.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16.01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Година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духовності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Моральні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заповіді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українців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Формування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історичних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</a:t>
                      </a:r>
                    </a:p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культурних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духовних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надбань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рідного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краю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1-6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Бібліотекар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4054363"/>
                  </a:ext>
                </a:extLst>
              </a:tr>
              <a:tr h="708191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9.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17.01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Декада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громадянського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виховання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«Я –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українець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це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звучить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гордо!»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Формування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історичних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</a:t>
                      </a:r>
                    </a:p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культурних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духовних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надбань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рідного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краю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ЗДВР, кл.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керівники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9127421"/>
                  </a:ext>
                </a:extLst>
              </a:tr>
              <a:tr h="708191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10.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19.01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altLang="en-US" sz="1400" b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20 січня - День вшанування захисників Донецького аеропорту</a:t>
                      </a:r>
                      <a:r>
                        <a:rPr kumimoji="0" lang="uk-UA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/>
                      </a:r>
                      <a:br>
                        <a:rPr kumimoji="0" lang="uk-UA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</a:br>
                      <a:r>
                        <a:rPr kumimoji="0" lang="uk-UA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Захід «Герої витримали, не витримав бетон»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Формування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історичних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</a:t>
                      </a:r>
                    </a:p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культурних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духовних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надбань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рідного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краю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-організатор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8591763"/>
                  </a:ext>
                </a:extLst>
              </a:tr>
              <a:tr h="741983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11.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19.01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Запис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відео «Історичний січень»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Формування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історичних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</a:t>
                      </a:r>
                    </a:p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культурних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духовних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надбань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рідного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краю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–організатор, ЗДВР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4689742"/>
                  </a:ext>
                </a:extLst>
              </a:tr>
              <a:tr h="610408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12.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18.01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Пізнавально-розважальна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гра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«Я люблю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Україну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Формування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історичних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</a:t>
                      </a:r>
                    </a:p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культурних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духовних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надбань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рідного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краю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 smtClean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ЗДВР, </a:t>
                      </a:r>
                      <a:r>
                        <a:rPr kumimoji="0" lang="uk-UA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Педагог-організатор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 CYR" panose="02020603050405020304" pitchFamily="18" charset="0"/>
                        <a:ea typeface="+mn-ea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9671173"/>
                  </a:ext>
                </a:extLst>
              </a:tr>
              <a:tr h="741983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13.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Січень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Фотовиставка «Я живу для тебе,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Україно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!» 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Формування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історичних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</a:t>
                      </a:r>
                    </a:p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культурних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духовних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надбань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рідного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краю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Вчитель ОТМ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5166276"/>
                  </a:ext>
                </a:extLst>
              </a:tr>
              <a:tr h="741983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14.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Січень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Контроль за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проведенням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вільного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часу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учнями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схильними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правопорушень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в</a:t>
                      </a:r>
                    </a:p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період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канікул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u="none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Правове виховання та профілактична робота з учнями. Соціальний захист учнів</a:t>
                      </a:r>
                      <a:endParaRPr lang="en-US" sz="1400" b="0" u="none" dirty="0">
                        <a:solidFill>
                          <a:schemeClr val="tx1"/>
                        </a:solidFill>
                        <a:effectLst/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 smtClean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ЗДВР</a:t>
                      </a:r>
                      <a:r>
                        <a:rPr lang="uk-UA" sz="1400" b="0" baseline="0" dirty="0" smtClean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99927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55202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474189"/>
              </p:ext>
            </p:extLst>
          </p:nvPr>
        </p:nvGraphicFramePr>
        <p:xfrm>
          <a:off x="213813" y="163773"/>
          <a:ext cx="8780064" cy="64312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3984">
                  <a:extLst>
                    <a:ext uri="{9D8B030D-6E8A-4147-A177-3AD203B41FA5}">
                      <a16:colId xmlns:a16="http://schemas.microsoft.com/office/drawing/2014/main" val="1927461925"/>
                    </a:ext>
                  </a:extLst>
                </a:gridCol>
                <a:gridCol w="723331">
                  <a:extLst>
                    <a:ext uri="{9D8B030D-6E8A-4147-A177-3AD203B41FA5}">
                      <a16:colId xmlns:a16="http://schemas.microsoft.com/office/drawing/2014/main" val="3084253695"/>
                    </a:ext>
                  </a:extLst>
                </a:gridCol>
                <a:gridCol w="2947917">
                  <a:extLst>
                    <a:ext uri="{9D8B030D-6E8A-4147-A177-3AD203B41FA5}">
                      <a16:colId xmlns:a16="http://schemas.microsoft.com/office/drawing/2014/main" val="1466211753"/>
                    </a:ext>
                  </a:extLst>
                </a:gridCol>
                <a:gridCol w="2047164">
                  <a:extLst>
                    <a:ext uri="{9D8B030D-6E8A-4147-A177-3AD203B41FA5}">
                      <a16:colId xmlns:a16="http://schemas.microsoft.com/office/drawing/2014/main" val="221319549"/>
                    </a:ext>
                  </a:extLst>
                </a:gridCol>
                <a:gridCol w="1184324">
                  <a:extLst>
                    <a:ext uri="{9D8B030D-6E8A-4147-A177-3AD203B41FA5}">
                      <a16:colId xmlns:a16="http://schemas.microsoft.com/office/drawing/2014/main" val="3309463001"/>
                    </a:ext>
                  </a:extLst>
                </a:gridCol>
                <a:gridCol w="1463344">
                  <a:extLst>
                    <a:ext uri="{9D8B030D-6E8A-4147-A177-3AD203B41FA5}">
                      <a16:colId xmlns:a16="http://schemas.microsoft.com/office/drawing/2014/main" val="4155149722"/>
                    </a:ext>
                  </a:extLst>
                </a:gridCol>
              </a:tblGrid>
              <a:tr h="526016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15.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22.01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Акція «Почни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свій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день з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обіймів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!» до </a:t>
                      </a:r>
                      <a:r>
                        <a:rPr lang="ru-RU" sz="1400" b="0" u="sng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Міжнародного</a:t>
                      </a:r>
                      <a:r>
                        <a:rPr lang="ru-RU" sz="1400" b="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дня </a:t>
                      </a:r>
                      <a:r>
                        <a:rPr lang="ru-RU" sz="1400" b="0" u="sng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обіймів</a:t>
                      </a:r>
                      <a:r>
                        <a:rPr lang="ru-RU" sz="1400" b="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– 21 </a:t>
                      </a:r>
                      <a:r>
                        <a:rPr lang="ru-RU" sz="1400" b="0" u="sng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січня</a:t>
                      </a:r>
                      <a:endParaRPr lang="ru-RU" sz="1400" b="0" u="sng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себе та людей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294403"/>
                  </a:ext>
                </a:extLst>
              </a:tr>
              <a:tr h="526016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16.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22.01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altLang="en-US" sz="1400" b="0" u="sng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День</a:t>
                      </a:r>
                      <a:r>
                        <a:rPr kumimoji="0" lang="en-US" altLang="en-US" sz="1400" b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kumimoji="0" lang="en-US" altLang="en-US" sz="1400" b="0" u="sng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Соборності</a:t>
                      </a:r>
                      <a:r>
                        <a:rPr kumimoji="0" lang="en-US" altLang="en-US" sz="1400" b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kumimoji="0" lang="en-US" altLang="en-US" sz="1400" b="0" u="sng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тa</a:t>
                      </a:r>
                      <a:r>
                        <a:rPr kumimoji="0" lang="en-US" altLang="en-US" sz="1400" b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kumimoji="0" lang="en-US" altLang="en-US" sz="1400" b="0" u="sng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Свободи</a:t>
                      </a:r>
                      <a:r>
                        <a:rPr kumimoji="0" lang="en-US" altLang="en-US" sz="1400" b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kumimoji="0" lang="en-US" altLang="en-US" sz="1400" b="0" u="sng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України</a:t>
                      </a:r>
                      <a:r>
                        <a:rPr kumimoji="0" lang="uk-UA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/>
                      </a:r>
                      <a:br>
                        <a:rPr kumimoji="0" lang="uk-UA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</a:br>
                      <a:r>
                        <a:rPr kumimoji="0" lang="uk-UA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 перервах ланцюг єднання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держави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суспільства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–організатор, ЗДВР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14803"/>
                  </a:ext>
                </a:extLst>
              </a:tr>
              <a:tr h="526016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17.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22.01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Тематична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лінійка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Дня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Соборності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України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«І</a:t>
                      </a:r>
                    </a:p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обнялися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береги одного,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вічного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народу».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Формування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історичних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</a:t>
                      </a:r>
                    </a:p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культурних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духовних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надбань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рідного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краю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Вчитель історії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257054"/>
                  </a:ext>
                </a:extLst>
              </a:tr>
              <a:tr h="521677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18.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21.01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Оформлення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інформаційного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стенду «День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Злуки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– день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єднання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Формування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історичних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</a:t>
                      </a:r>
                    </a:p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культурних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духовних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надбань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рідного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краю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Бібліотекар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3334670"/>
                  </a:ext>
                </a:extLst>
              </a:tr>
              <a:tr h="526016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19.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22.01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Бесіда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(1-4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кл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.): «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Символи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держави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: прапор,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герб,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гімн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України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</a:t>
                      </a:r>
                    </a:p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Години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спілкування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: «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Утверджую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в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собі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людину-громадянина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», «Бути на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землі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Людиною», «Ми –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громадяни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вільної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України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», «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Горде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ім’я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–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українець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!»,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«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Громадянське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суспільство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–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гарантія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дотримання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прав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людини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», «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Який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ідеал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сучасної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молодої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людини-громадянина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України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?» «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Соціальна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зрілість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молоді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Формування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історичних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</a:t>
                      </a:r>
                    </a:p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культурних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духовних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надбань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рідного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краю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Кл.керівники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57667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95642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101774"/>
              </p:ext>
            </p:extLst>
          </p:nvPr>
        </p:nvGraphicFramePr>
        <p:xfrm>
          <a:off x="213813" y="95534"/>
          <a:ext cx="8780064" cy="657321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3984">
                  <a:extLst>
                    <a:ext uri="{9D8B030D-6E8A-4147-A177-3AD203B41FA5}">
                      <a16:colId xmlns:a16="http://schemas.microsoft.com/office/drawing/2014/main" val="1927461925"/>
                    </a:ext>
                  </a:extLst>
                </a:gridCol>
                <a:gridCol w="723331">
                  <a:extLst>
                    <a:ext uri="{9D8B030D-6E8A-4147-A177-3AD203B41FA5}">
                      <a16:colId xmlns:a16="http://schemas.microsoft.com/office/drawing/2014/main" val="3084253695"/>
                    </a:ext>
                  </a:extLst>
                </a:gridCol>
                <a:gridCol w="2947917">
                  <a:extLst>
                    <a:ext uri="{9D8B030D-6E8A-4147-A177-3AD203B41FA5}">
                      <a16:colId xmlns:a16="http://schemas.microsoft.com/office/drawing/2014/main" val="1466211753"/>
                    </a:ext>
                  </a:extLst>
                </a:gridCol>
                <a:gridCol w="2047164">
                  <a:extLst>
                    <a:ext uri="{9D8B030D-6E8A-4147-A177-3AD203B41FA5}">
                      <a16:colId xmlns:a16="http://schemas.microsoft.com/office/drawing/2014/main" val="221319549"/>
                    </a:ext>
                  </a:extLst>
                </a:gridCol>
                <a:gridCol w="1184324">
                  <a:extLst>
                    <a:ext uri="{9D8B030D-6E8A-4147-A177-3AD203B41FA5}">
                      <a16:colId xmlns:a16="http://schemas.microsoft.com/office/drawing/2014/main" val="3309463001"/>
                    </a:ext>
                  </a:extLst>
                </a:gridCol>
                <a:gridCol w="1463344">
                  <a:extLst>
                    <a:ext uri="{9D8B030D-6E8A-4147-A177-3AD203B41FA5}">
                      <a16:colId xmlns:a16="http://schemas.microsoft.com/office/drawing/2014/main" val="4155149722"/>
                    </a:ext>
                  </a:extLst>
                </a:gridCol>
              </a:tblGrid>
              <a:tr h="599136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20.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22.01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Захід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«Єднаємось! Ми нація одна»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держави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суспільства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7635479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21.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22.01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Виставка малюнків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«Україна єдина – від заходу до сходу»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держави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суспільства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1-7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–організатор, вчитель ОТМ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692911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22.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26.01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400" b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27 </a:t>
                      </a:r>
                      <a:r>
                        <a:rPr kumimoji="0" lang="en-US" altLang="en-US" sz="1400" b="0" u="sng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січня</a:t>
                      </a:r>
                      <a:r>
                        <a:rPr kumimoji="0" lang="en-US" altLang="en-US" sz="1400" b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 </a:t>
                      </a:r>
                      <a:r>
                        <a:rPr kumimoji="0" lang="uk-UA" altLang="en-US" sz="1400" b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-</a:t>
                      </a:r>
                      <a:r>
                        <a:rPr kumimoji="0" lang="en-US" altLang="en-US" sz="1400" b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 </a:t>
                      </a:r>
                      <a:r>
                        <a:rPr kumimoji="0" lang="en-US" altLang="en-US" sz="1400" b="0" u="sng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Міжнародний</a:t>
                      </a:r>
                      <a:r>
                        <a:rPr kumimoji="0" lang="en-US" altLang="en-US" sz="1400" b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kumimoji="0" lang="en-US" altLang="en-US" sz="1400" b="0" u="sng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день</a:t>
                      </a:r>
                      <a:r>
                        <a:rPr kumimoji="0" lang="en-US" altLang="en-US" sz="1400" b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kumimoji="0" lang="en-US" altLang="en-US" sz="1400" b="0" u="sng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пам'яті</a:t>
                      </a:r>
                      <a:r>
                        <a:rPr kumimoji="0" lang="en-US" altLang="en-US" sz="1400" b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kumimoji="0" lang="en-US" altLang="en-US" sz="1400" b="0" u="sng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жертв</a:t>
                      </a:r>
                      <a:r>
                        <a:rPr kumimoji="0" lang="en-US" altLang="en-US" sz="1400" b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kumimoji="0" lang="en-US" altLang="en-US" sz="1400" b="0" u="sng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Холокоста</a:t>
                      </a:r>
                      <a:endParaRPr kumimoji="0" lang="en-US" altLang="en-US" sz="1400" b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Урок-реквієм «Пекучий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болі жар»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Формування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історичних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</a:t>
                      </a:r>
                    </a:p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культурних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духовних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надбань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рідного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краю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</a:t>
                      </a:r>
                      <a:r>
                        <a:rPr lang="uk-UA" sz="1400" b="0" u="none" dirty="0" smtClean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організатор, </a:t>
                      </a:r>
                      <a:r>
                        <a:rPr lang="uk-UA" sz="1400" b="0" u="none" dirty="0" err="1" smtClean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вч.історії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064790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23.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26.01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Інформаційний дайджест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«Голокост – вічний урок людству»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Формування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історичних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</a:t>
                      </a:r>
                    </a:p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культурних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духовних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надбань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рідного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краю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</a:t>
                      </a:r>
                      <a:r>
                        <a:rPr lang="uk-UA" sz="1400" b="0" u="none" dirty="0" smtClean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організатор, </a:t>
                      </a:r>
                      <a:r>
                        <a:rPr lang="uk-UA" sz="1400" b="0" u="none" dirty="0" err="1" smtClean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вч.історії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6844821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24.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29.01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400" b="0" u="sng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День</a:t>
                      </a:r>
                      <a:r>
                        <a:rPr kumimoji="0" lang="en-US" altLang="en-US" sz="1400" b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kumimoji="0" lang="en-US" altLang="en-US" sz="1400" b="0" u="sng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пам'яті</a:t>
                      </a:r>
                      <a:r>
                        <a:rPr kumimoji="0" lang="en-US" altLang="en-US" sz="1400" b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kumimoji="0" lang="en-US" altLang="en-US" sz="1400" b="0" u="sng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героїв</a:t>
                      </a:r>
                      <a:r>
                        <a:rPr kumimoji="0" lang="en-US" altLang="en-US" sz="1400" b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kumimoji="0" lang="en-US" altLang="en-US" sz="1400" b="0" u="sng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Крут</a:t>
                      </a:r>
                      <a:endParaRPr kumimoji="0" lang="en-US" altLang="en-US" sz="1400" b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Захід «Крути – КІБОРГИ минулого»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Формування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історичних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</a:t>
                      </a:r>
                    </a:p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культурних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духовних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надбань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рідного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краю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</a:t>
                      </a:r>
                      <a:r>
                        <a:rPr lang="uk-UA" sz="1400" b="0" u="none" dirty="0" smtClean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організатор, </a:t>
                      </a:r>
                      <a:r>
                        <a:rPr lang="uk-UA" sz="1400" b="0" u="none" dirty="0" err="1" smtClean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вч.історії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864084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25.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29.01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Інформаційний дайджест «Крути.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Історія написана спогадами»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Формування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історичних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</a:t>
                      </a:r>
                    </a:p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культурних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духовних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надбань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рідного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краю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9053070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26.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Січень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Аналіз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стану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відвідування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школи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учнями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за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січень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 smtClean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ЗДВР, </a:t>
                      </a:r>
                      <a:r>
                        <a:rPr lang="uk-UA" sz="1400" b="0" dirty="0" err="1" smtClean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соц.пед</a:t>
                      </a:r>
                      <a:r>
                        <a:rPr lang="uk-UA" sz="1400" b="0" dirty="0" smtClean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7180615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27.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Січень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Проведення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бесід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з метою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профілактики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інфекційних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захворювань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Охорона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життя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та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Здоров’я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учнів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Медсестра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19858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64282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7565425"/>
              </p:ext>
            </p:extLst>
          </p:nvPr>
        </p:nvGraphicFramePr>
        <p:xfrm>
          <a:off x="213813" y="0"/>
          <a:ext cx="8780064" cy="6827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3984">
                  <a:extLst>
                    <a:ext uri="{9D8B030D-6E8A-4147-A177-3AD203B41FA5}">
                      <a16:colId xmlns:a16="http://schemas.microsoft.com/office/drawing/2014/main" val="1927461925"/>
                    </a:ext>
                  </a:extLst>
                </a:gridCol>
                <a:gridCol w="818866">
                  <a:extLst>
                    <a:ext uri="{9D8B030D-6E8A-4147-A177-3AD203B41FA5}">
                      <a16:colId xmlns:a16="http://schemas.microsoft.com/office/drawing/2014/main" val="3084253695"/>
                    </a:ext>
                  </a:extLst>
                </a:gridCol>
                <a:gridCol w="2524836">
                  <a:extLst>
                    <a:ext uri="{9D8B030D-6E8A-4147-A177-3AD203B41FA5}">
                      <a16:colId xmlns:a16="http://schemas.microsoft.com/office/drawing/2014/main" val="1466211753"/>
                    </a:ext>
                  </a:extLst>
                </a:gridCol>
                <a:gridCol w="2047164">
                  <a:extLst>
                    <a:ext uri="{9D8B030D-6E8A-4147-A177-3AD203B41FA5}">
                      <a16:colId xmlns:a16="http://schemas.microsoft.com/office/drawing/2014/main" val="221319549"/>
                    </a:ext>
                  </a:extLst>
                </a:gridCol>
                <a:gridCol w="1511870">
                  <a:extLst>
                    <a:ext uri="{9D8B030D-6E8A-4147-A177-3AD203B41FA5}">
                      <a16:colId xmlns:a16="http://schemas.microsoft.com/office/drawing/2014/main" val="3309463001"/>
                    </a:ext>
                  </a:extLst>
                </a:gridCol>
                <a:gridCol w="1463344">
                  <a:extLst>
                    <a:ext uri="{9D8B030D-6E8A-4147-A177-3AD203B41FA5}">
                      <a16:colId xmlns:a16="http://schemas.microsoft.com/office/drawing/2014/main" val="4155149722"/>
                    </a:ext>
                  </a:extLst>
                </a:gridCol>
              </a:tblGrid>
              <a:tr h="526016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28.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29.01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400" b="0" u="sng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День</a:t>
                      </a:r>
                      <a:r>
                        <a:rPr kumimoji="0" lang="en-US" altLang="en-US" sz="1400" b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kumimoji="0" lang="en-US" altLang="en-US" sz="1400" b="0" u="sng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працівника</a:t>
                      </a:r>
                      <a:r>
                        <a:rPr kumimoji="0" lang="en-US" altLang="en-US" sz="1400" b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kumimoji="0" lang="en-US" altLang="en-US" sz="1400" b="0" u="sng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пожежної</a:t>
                      </a:r>
                      <a:r>
                        <a:rPr kumimoji="0" lang="en-US" altLang="en-US" sz="1400" b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kumimoji="0" lang="en-US" altLang="en-US" sz="1400" b="0" u="sng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охорони</a:t>
                      </a:r>
                      <a:endParaRPr kumimoji="0" lang="en-US" altLang="en-US" sz="1400" b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Урок – гра «Вогонь – друг чи ворог?»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uk-UA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здоров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’</a:t>
                      </a: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я учнів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1-6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294403"/>
                  </a:ext>
                </a:extLst>
              </a:tr>
              <a:tr h="526016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29.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30.01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Засідання шкільного самоврядування «Нові плани. Нові стратегії. Нові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шляхи реалізації»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Сприяння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творчому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розвитку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особистості</a:t>
                      </a: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7-11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–організатор, ЗДВР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14803"/>
                  </a:ext>
                </a:extLst>
              </a:tr>
              <a:tr h="526016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30.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Січень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Відвідування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сімей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категорійних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дітей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з</a:t>
                      </a:r>
                    </a:p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метою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вивчення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умов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утримання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дітей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та</a:t>
                      </a:r>
                    </a:p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забезпечення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їх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навчанням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u="none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Правове виховання та профілактична робота з учнями. Соціальний захист учнів</a:t>
                      </a:r>
                      <a:endParaRPr lang="en-US" sz="1400" b="0" u="none" dirty="0">
                        <a:solidFill>
                          <a:schemeClr val="tx1"/>
                        </a:solidFill>
                        <a:effectLst/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 smtClean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ЗДВР, </a:t>
                      </a:r>
                      <a:r>
                        <a:rPr lang="uk-UA" sz="1400" b="0" dirty="0" err="1" smtClean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соц.пед</a:t>
                      </a:r>
                      <a:r>
                        <a:rPr lang="uk-UA" sz="1400" b="0" dirty="0" smtClean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6508426"/>
                  </a:ext>
                </a:extLst>
              </a:tr>
              <a:tr h="599136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31.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Січень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Шкільне колядування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(благодійне на потреби ЗСУ)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Сприяння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творчому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розвитку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особистості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</a:t>
                      </a:r>
                      <a:r>
                        <a:rPr lang="uk-UA" sz="1400" b="0" u="none" dirty="0" smtClean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організатор, кл.керівники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7635479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32.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Січень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Акція </a:t>
                      </a:r>
                      <a:r>
                        <a:rPr lang="uk-UA" sz="1400" b="0" kern="12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«Допоможемо зимуючим птахам»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природи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1-7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–організатор, вчитель ОТМ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692911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33.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Січень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Флешмоб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«Ми за Україну»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Формування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історичних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культурних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духовних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надбань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рідного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краю.</a:t>
                      </a:r>
                      <a:b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</a:b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держави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суспільства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064790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34.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Січень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Участь в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обласних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предметних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олімпіадах 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5-11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Вчителі </a:t>
                      </a:r>
                      <a:r>
                        <a:rPr lang="uk-UA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предметники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29023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00498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1516692"/>
              </p:ext>
            </p:extLst>
          </p:nvPr>
        </p:nvGraphicFramePr>
        <p:xfrm>
          <a:off x="171611" y="154744"/>
          <a:ext cx="8780064" cy="642620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3984">
                  <a:extLst>
                    <a:ext uri="{9D8B030D-6E8A-4147-A177-3AD203B41FA5}">
                      <a16:colId xmlns:a16="http://schemas.microsoft.com/office/drawing/2014/main" val="1927461925"/>
                    </a:ext>
                  </a:extLst>
                </a:gridCol>
                <a:gridCol w="764904">
                  <a:extLst>
                    <a:ext uri="{9D8B030D-6E8A-4147-A177-3AD203B41FA5}">
                      <a16:colId xmlns:a16="http://schemas.microsoft.com/office/drawing/2014/main" val="3084253695"/>
                    </a:ext>
                  </a:extLst>
                </a:gridCol>
                <a:gridCol w="2975841">
                  <a:extLst>
                    <a:ext uri="{9D8B030D-6E8A-4147-A177-3AD203B41FA5}">
                      <a16:colId xmlns:a16="http://schemas.microsoft.com/office/drawing/2014/main" val="1466211753"/>
                    </a:ext>
                  </a:extLst>
                </a:gridCol>
                <a:gridCol w="1650121">
                  <a:extLst>
                    <a:ext uri="{9D8B030D-6E8A-4147-A177-3AD203B41FA5}">
                      <a16:colId xmlns:a16="http://schemas.microsoft.com/office/drawing/2014/main" val="221319549"/>
                    </a:ext>
                  </a:extLst>
                </a:gridCol>
                <a:gridCol w="1511870">
                  <a:extLst>
                    <a:ext uri="{9D8B030D-6E8A-4147-A177-3AD203B41FA5}">
                      <a16:colId xmlns:a16="http://schemas.microsoft.com/office/drawing/2014/main" val="3309463001"/>
                    </a:ext>
                  </a:extLst>
                </a:gridCol>
                <a:gridCol w="1463344">
                  <a:extLst>
                    <a:ext uri="{9D8B030D-6E8A-4147-A177-3AD203B41FA5}">
                      <a16:colId xmlns:a16="http://schemas.microsoft.com/office/drawing/2014/main" val="4155149722"/>
                    </a:ext>
                  </a:extLst>
                </a:gridCol>
              </a:tblGrid>
              <a:tr h="439524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35.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Січень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Участь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переможців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шкільного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етапу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МАН в районному та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обласному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етапах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. 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Сприяння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творчому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розвитку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особистості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10-11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Вчителі </a:t>
                      </a:r>
                      <a:r>
                        <a:rPr lang="uk-UA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предметники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8245860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36.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29.01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Віртуальна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етнографічна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експедиція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«Моя земля – земля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моїх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батьків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Сприяння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творчому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розвитку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особистості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7-8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Вчитель ОТМ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338580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37.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Січень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Підготовка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предметних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тижнів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Предметні кафедри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033059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38.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Січень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Рейд-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перевірка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класних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куточків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Навчальна комісія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1141939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39.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Січень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Зустріч з батьками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учнів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котрі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мали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низький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показник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успішності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за І семестр та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порушували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дисципліну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u="none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Правове виховання та профілактична робота з учнями. Соціальний захист учнів</a:t>
                      </a:r>
                      <a:endParaRPr lang="en-US" sz="1400" b="0" u="none" dirty="0">
                        <a:solidFill>
                          <a:schemeClr val="tx1"/>
                        </a:solidFill>
                        <a:effectLst/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 smtClean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Директор,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 smtClean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ЗДВР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912397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40.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Січень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Інтерактивне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заняття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для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батьків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учнів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«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Мотивація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та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успішність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навчання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дитини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Робота з батьками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ЗДВР,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психолог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7821834"/>
                  </a:ext>
                </a:extLst>
              </a:tr>
              <a:tr h="574046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41.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Січень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Батьківський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лекторій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Сім'я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як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чинник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соціалізації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учнів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Робота з батьками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ЗДВР,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психолог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3496434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42.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Січень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Виготовлення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та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встановлення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годівничок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для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птахів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Цілісне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b="0" baseline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природи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Вчитель біології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09823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43.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Січень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Залучення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учнів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роботи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у «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Книжковій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лікарні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 та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проведення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рейдів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по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збереженню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підручників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Цілісне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b="0" baseline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праці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Бібліотекар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011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89165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285770"/>
              </p:ext>
            </p:extLst>
          </p:nvPr>
        </p:nvGraphicFramePr>
        <p:xfrm>
          <a:off x="185679" y="126609"/>
          <a:ext cx="8780064" cy="284636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3984">
                  <a:extLst>
                    <a:ext uri="{9D8B030D-6E8A-4147-A177-3AD203B41FA5}">
                      <a16:colId xmlns:a16="http://schemas.microsoft.com/office/drawing/2014/main" val="1927461925"/>
                    </a:ext>
                  </a:extLst>
                </a:gridCol>
                <a:gridCol w="764904">
                  <a:extLst>
                    <a:ext uri="{9D8B030D-6E8A-4147-A177-3AD203B41FA5}">
                      <a16:colId xmlns:a16="http://schemas.microsoft.com/office/drawing/2014/main" val="3084253695"/>
                    </a:ext>
                  </a:extLst>
                </a:gridCol>
                <a:gridCol w="3165231">
                  <a:extLst>
                    <a:ext uri="{9D8B030D-6E8A-4147-A177-3AD203B41FA5}">
                      <a16:colId xmlns:a16="http://schemas.microsoft.com/office/drawing/2014/main" val="1466211753"/>
                    </a:ext>
                  </a:extLst>
                </a:gridCol>
                <a:gridCol w="1460731">
                  <a:extLst>
                    <a:ext uri="{9D8B030D-6E8A-4147-A177-3AD203B41FA5}">
                      <a16:colId xmlns:a16="http://schemas.microsoft.com/office/drawing/2014/main" val="221319549"/>
                    </a:ext>
                  </a:extLst>
                </a:gridCol>
                <a:gridCol w="1511870">
                  <a:extLst>
                    <a:ext uri="{9D8B030D-6E8A-4147-A177-3AD203B41FA5}">
                      <a16:colId xmlns:a16="http://schemas.microsoft.com/office/drawing/2014/main" val="3309463001"/>
                    </a:ext>
                  </a:extLst>
                </a:gridCol>
                <a:gridCol w="1463344">
                  <a:extLst>
                    <a:ext uri="{9D8B030D-6E8A-4147-A177-3AD203B41FA5}">
                      <a16:colId xmlns:a16="http://schemas.microsoft.com/office/drawing/2014/main" val="4155149722"/>
                    </a:ext>
                  </a:extLst>
                </a:gridCol>
              </a:tblGrid>
              <a:tr h="956603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44.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Січень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Профорієнтаційні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зустрічі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з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працівниками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Центру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зайнятості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та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представниками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навчальних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закладів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Сприяння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творчому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розвитку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особистості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8-11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dirty="0" smtClean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ЗДВР, </a:t>
                      </a:r>
                      <a:r>
                        <a:rPr lang="uk-UA" sz="1400" b="0" dirty="0" err="1" smtClean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соц.пед</a:t>
                      </a:r>
                      <a:r>
                        <a:rPr lang="uk-UA" sz="1400" b="0" dirty="0" smtClean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4449810"/>
                  </a:ext>
                </a:extLst>
              </a:tr>
              <a:tr h="956603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45.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Січень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Рейд-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перевірка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класних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кімнат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та</a:t>
                      </a:r>
                    </a:p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документації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класних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колективів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(план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роботи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класу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протоколи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засідань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та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зборів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класний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куточок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куточок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державної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символіки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та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правил ТБ)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 smtClean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ЗДВР, </a:t>
                      </a:r>
                      <a:r>
                        <a:rPr lang="uk-UA" sz="1400" b="0" dirty="0" err="1" smtClean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соц.пед</a:t>
                      </a:r>
                      <a:r>
                        <a:rPr lang="uk-UA" sz="1400" b="0" dirty="0" smtClean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9690339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46.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Січень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Поповнення сайту новими фото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6844821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69000" l="0" r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65481" y="2483893"/>
            <a:ext cx="6352318" cy="635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4992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chemeClr val="accent4">
                <a:lumMod val="60000"/>
                <a:lumOff val="40000"/>
              </a:schemeClr>
            </a:gs>
            <a:gs pos="37000">
              <a:srgbClr val="EFD783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2830" y="0"/>
            <a:ext cx="9021170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 panose="02020603050405020304" pitchFamily="18" charset="0"/>
                <a:cs typeface="Times New Roman CYR" panose="02020603050405020304" pitchFamily="18" charset="0"/>
              </a:rPr>
              <a:t>ЛЮТИЙ</a:t>
            </a:r>
            <a:r>
              <a:rPr lang="ru-RU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 panose="02020603050405020304" pitchFamily="18" charset="0"/>
                <a:cs typeface="Times New Roman CYR" panose="02020603050405020304" pitchFamily="18" charset="0"/>
              </a:rPr>
              <a:t/>
            </a:r>
            <a:b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 panose="02020603050405020304" pitchFamily="18" charset="0"/>
                <a:cs typeface="Times New Roman CYR" panose="02020603050405020304" pitchFamily="18" charset="0"/>
              </a:rPr>
            </a:b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 panose="02020603050405020304" pitchFamily="18" charset="0"/>
                <a:cs typeface="Times New Roman CYR" panose="02020603050405020304" pitchFamily="18" charset="0"/>
              </a:rPr>
              <a:t>СХОДИНКА </a:t>
            </a:r>
            <a:b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 panose="02020603050405020304" pitchFamily="18" charset="0"/>
                <a:cs typeface="Times New Roman CYR" panose="02020603050405020304" pitchFamily="18" charset="0"/>
              </a:rPr>
            </a:br>
            <a:r>
              <a:rPr lang="ru-RU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 panose="02020603050405020304" pitchFamily="18" charset="0"/>
                <a:cs typeface="Times New Roman CYR" panose="02020603050405020304" pitchFamily="18" charset="0"/>
              </a:rPr>
              <a:t>творчого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 panose="02020603050405020304" pitchFamily="18" charset="0"/>
                <a:cs typeface="Times New Roman CYR" panose="02020603050405020304" pitchFamily="18" charset="0"/>
              </a:rPr>
              <a:t> та </a:t>
            </a:r>
            <a:r>
              <a:rPr lang="ru-RU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 panose="02020603050405020304" pitchFamily="18" charset="0"/>
                <a:cs typeface="Times New Roman CYR" panose="02020603050405020304" pitchFamily="18" charset="0"/>
              </a:rPr>
              <a:t>інтелектуального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 panose="02020603050405020304" pitchFamily="18" charset="0"/>
                <a:cs typeface="Times New Roman CYR" panose="02020603050405020304" pitchFamily="18" charset="0"/>
              </a:rPr>
              <a:t>розвитку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 panose="02020603050405020304" pitchFamily="18" charset="0"/>
                <a:cs typeface="Times New Roman CYR" panose="02020603050405020304" pitchFamily="18" charset="0"/>
              </a:rPr>
              <a:t> особистості </a:t>
            </a:r>
            <a:b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 panose="02020603050405020304" pitchFamily="18" charset="0"/>
                <a:cs typeface="Times New Roman CYR" panose="02020603050405020304" pitchFamily="18" charset="0"/>
              </a:rPr>
            </a:b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 panose="02020603050405020304" pitchFamily="18" charset="0"/>
                <a:cs typeface="Times New Roman CYR" panose="02020603050405020304" pitchFamily="18" charset="0"/>
              </a:rPr>
              <a:t>«НАШЕ МАЙБУТНЄ – В НАШИХ РУКАХ» </a:t>
            </a:r>
            <a:b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 panose="02020603050405020304" pitchFamily="18" charset="0"/>
                <a:cs typeface="Times New Roman CYR" panose="02020603050405020304" pitchFamily="18" charset="0"/>
              </a:rPr>
            </a:br>
            <a:r>
              <a:rPr lang="ru-RU" b="1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Компетентність</a:t>
            </a:r>
            <a:r>
              <a:rPr lang="ru-RU" b="1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: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уміння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вчитися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впродовж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життя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;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інформаційно-цифрова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компетентність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,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математична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компетентність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,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спілкування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іноземними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мовами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,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спілкування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державною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мовою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. Продуктивно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співпрацювати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з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різними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партнерами в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групі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та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команді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,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виконувати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різні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ролі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та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функції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в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колективі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;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здатність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і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готовність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до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продуктивної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трудової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діяльності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. </a:t>
            </a:r>
            <a:b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</a:br>
            <a:r>
              <a:rPr lang="ru-RU" b="1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Основний</a:t>
            </a:r>
            <a:r>
              <a:rPr lang="ru-RU" b="1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b="1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зміст</a:t>
            </a:r>
            <a:r>
              <a:rPr lang="ru-RU" b="1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b="1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виховання</a:t>
            </a:r>
            <a:r>
              <a:rPr lang="ru-RU" b="1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: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ціннісне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ставлення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до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праці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,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ціннісне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ставлення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до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свого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соціального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«Я». </a:t>
            </a:r>
            <a:b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</a:br>
            <a:r>
              <a:rPr lang="ru-RU" b="1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Кредо: 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«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Інформаційним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простором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веслую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, на веб-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хвилі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я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мандрую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,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всі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свої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знання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здобуті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Україні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я дарую» </a:t>
            </a:r>
            <a:b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</a:br>
            <a:r>
              <a:rPr lang="ru-RU" b="1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Мета: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створення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сприятливого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освітнього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простору та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належних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педагогічних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передумов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для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розкриття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індивідуальних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особливостей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кожного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учня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;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виявлення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та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сприяння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розвитку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інтелектуально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обдарованих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школярів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;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сприяння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самовираженню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учнів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у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різних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видах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діяльності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,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задоволенню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їх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потреб,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інтересів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та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стимулювання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творчого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самовдосконалення;підвищення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інтересу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до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поглибленого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вивчення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базових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дисциплін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,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проведення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моніторингових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досліджень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рівня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сформованості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вмінь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дослідницької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роботи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через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гуртки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,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факультативи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,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олімпіади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тощо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;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виховання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компетентної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особистості,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здатної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здійснювати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самостійний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вибір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та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приймати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відповідальні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рішення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.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Виявлення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творчого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потенціалу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,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розвиток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логічного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,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образотворчого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мислення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,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створення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умов для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формування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творчої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особистості.</a:t>
            </a:r>
          </a:p>
        </p:txBody>
      </p:sp>
    </p:spTree>
    <p:extLst>
      <p:ext uri="{BB962C8B-B14F-4D97-AF65-F5344CB8AC3E}">
        <p14:creationId xmlns:p14="http://schemas.microsoft.com/office/powerpoint/2010/main" val="37825711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8035048"/>
              </p:ext>
            </p:extLst>
          </p:nvPr>
        </p:nvGraphicFramePr>
        <p:xfrm>
          <a:off x="145575" y="325957"/>
          <a:ext cx="8780064" cy="65227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3984">
                  <a:extLst>
                    <a:ext uri="{9D8B030D-6E8A-4147-A177-3AD203B41FA5}">
                      <a16:colId xmlns:a16="http://schemas.microsoft.com/office/drawing/2014/main" val="1927461925"/>
                    </a:ext>
                  </a:extLst>
                </a:gridCol>
                <a:gridCol w="723331">
                  <a:extLst>
                    <a:ext uri="{9D8B030D-6E8A-4147-A177-3AD203B41FA5}">
                      <a16:colId xmlns:a16="http://schemas.microsoft.com/office/drawing/2014/main" val="3084253695"/>
                    </a:ext>
                  </a:extLst>
                </a:gridCol>
                <a:gridCol w="3193576">
                  <a:extLst>
                    <a:ext uri="{9D8B030D-6E8A-4147-A177-3AD203B41FA5}">
                      <a16:colId xmlns:a16="http://schemas.microsoft.com/office/drawing/2014/main" val="1466211753"/>
                    </a:ext>
                  </a:extLst>
                </a:gridCol>
                <a:gridCol w="1924334">
                  <a:extLst>
                    <a:ext uri="{9D8B030D-6E8A-4147-A177-3AD203B41FA5}">
                      <a16:colId xmlns:a16="http://schemas.microsoft.com/office/drawing/2014/main" val="221319549"/>
                    </a:ext>
                  </a:extLst>
                </a:gridCol>
                <a:gridCol w="1241947">
                  <a:extLst>
                    <a:ext uri="{9D8B030D-6E8A-4147-A177-3AD203B41FA5}">
                      <a16:colId xmlns:a16="http://schemas.microsoft.com/office/drawing/2014/main" val="3309463001"/>
                    </a:ext>
                  </a:extLst>
                </a:gridCol>
                <a:gridCol w="1282892">
                  <a:extLst>
                    <a:ext uri="{9D8B030D-6E8A-4147-A177-3AD203B41FA5}">
                      <a16:colId xmlns:a16="http://schemas.microsoft.com/office/drawing/2014/main" val="4155149722"/>
                    </a:ext>
                  </a:extLst>
                </a:gridCol>
              </a:tblGrid>
              <a:tr h="527938"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№</a:t>
                      </a:r>
                      <a:endParaRPr lang="en-US" sz="1400" i="1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ДАТА</a:t>
                      </a:r>
                      <a:endParaRPr lang="en-US" sz="1400" i="1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ЗМІСТ ДІЯЛЬНОСТІ</a:t>
                      </a:r>
                      <a:endParaRPr lang="en-US" sz="1400" i="1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НАПРЯМ ВИХОВНОЇ РОБОТИ</a:t>
                      </a:r>
                      <a:endParaRPr lang="en-US" sz="1400" i="1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ВІКОВА КАТЕГОРІЯ</a:t>
                      </a:r>
                      <a:endParaRPr lang="en-US" sz="1400" i="1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ВІДПОВІ-ДАЛЬНИЙ</a:t>
                      </a:r>
                      <a:endParaRPr lang="en-US" sz="1400" i="1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5215372"/>
                  </a:ext>
                </a:extLst>
              </a:tr>
              <a:tr h="477671"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2.02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u="sng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Стрітення</a:t>
                      </a:r>
                      <a:r>
                        <a:rPr lang="ru-RU" sz="140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u="sng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Господнє</a:t>
                      </a:r>
                      <a:endParaRPr lang="ru-RU" sz="1400" u="sng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Зах</a:t>
                      </a: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ід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«Стрітення Весну зустрічає» 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Формування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історичних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</a:t>
                      </a:r>
                    </a:p>
                    <a:p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культурних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духовних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надбань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рідного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краю</a:t>
                      </a:r>
                    </a:p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 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–організатор, ЗДВР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14803"/>
                  </a:ext>
                </a:extLst>
              </a:tr>
              <a:tr h="501635"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2.02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Урок «Свято Стрітення зими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з весною»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Формування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історичних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</a:t>
                      </a:r>
                    </a:p>
                    <a:p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культурних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духовних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надбань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рідного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краю</a:t>
                      </a:r>
                    </a:p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-організатор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7635479"/>
                  </a:ext>
                </a:extLst>
              </a:tr>
              <a:tr h="501635"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3.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Лютий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Години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спілкування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: «Я та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інші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»,</a:t>
                      </a:r>
                    </a:p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«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Відшукай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себе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серед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інших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», «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Світ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твоїх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захоплень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», «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Що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таке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самовиховання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самооцінка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самореалізація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», «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Мої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життєві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принципи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», «Шлях до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самореалізації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або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як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стати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особистістю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себе та людей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Кл.керівники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9886125"/>
                  </a:ext>
                </a:extLst>
              </a:tr>
              <a:tr h="481311"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4.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6.02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День </a:t>
                      </a:r>
                      <a:r>
                        <a:rPr lang="ru-RU" sz="1400" u="sng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безпечного</a:t>
                      </a:r>
                      <a:r>
                        <a:rPr lang="ru-RU" sz="140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u="sng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Інтернету</a:t>
                      </a:r>
                      <a:endParaRPr lang="ru-RU" sz="1400" u="sng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Урок «Безпека в світі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Інтернету»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себе та людей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692911"/>
                  </a:ext>
                </a:extLst>
              </a:tr>
              <a:tr h="708191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5.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14.02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День Святого Валентина</a:t>
                      </a:r>
                      <a:r>
                        <a:rPr lang="uk-UA" sz="140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/>
                      </a:r>
                      <a:br>
                        <a:rPr lang="uk-UA" sz="140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</a:b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Виставка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uk-UA" sz="1400" baseline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валентинок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виготовлених своїми руками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Сприяння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творчому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розвитку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особистості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–організатор, вчитель ОТМ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693667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57098" y="0"/>
            <a:ext cx="2702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u="sng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 panose="02020603050405020304" pitchFamily="18" charset="0"/>
                <a:cs typeface="Times New Roman CYR" panose="02020603050405020304" pitchFamily="18" charset="0"/>
              </a:rPr>
              <a:t>ЛЮТИЙ</a:t>
            </a:r>
            <a:endParaRPr lang="en-US" sz="2000" b="1" u="sng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 CYR" panose="02020603050405020304" pitchFamily="18" charset="0"/>
              <a:cs typeface="Times New Roman CYR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73679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9491115"/>
              </p:ext>
            </p:extLst>
          </p:nvPr>
        </p:nvGraphicFramePr>
        <p:xfrm>
          <a:off x="186518" y="70514"/>
          <a:ext cx="8780064" cy="67647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3984">
                  <a:extLst>
                    <a:ext uri="{9D8B030D-6E8A-4147-A177-3AD203B41FA5}">
                      <a16:colId xmlns:a16="http://schemas.microsoft.com/office/drawing/2014/main" val="1927461925"/>
                    </a:ext>
                  </a:extLst>
                </a:gridCol>
                <a:gridCol w="723331">
                  <a:extLst>
                    <a:ext uri="{9D8B030D-6E8A-4147-A177-3AD203B41FA5}">
                      <a16:colId xmlns:a16="http://schemas.microsoft.com/office/drawing/2014/main" val="3084253695"/>
                    </a:ext>
                  </a:extLst>
                </a:gridCol>
                <a:gridCol w="3193576">
                  <a:extLst>
                    <a:ext uri="{9D8B030D-6E8A-4147-A177-3AD203B41FA5}">
                      <a16:colId xmlns:a16="http://schemas.microsoft.com/office/drawing/2014/main" val="1466211753"/>
                    </a:ext>
                  </a:extLst>
                </a:gridCol>
                <a:gridCol w="1924334">
                  <a:extLst>
                    <a:ext uri="{9D8B030D-6E8A-4147-A177-3AD203B41FA5}">
                      <a16:colId xmlns:a16="http://schemas.microsoft.com/office/drawing/2014/main" val="221319549"/>
                    </a:ext>
                  </a:extLst>
                </a:gridCol>
                <a:gridCol w="1241947">
                  <a:extLst>
                    <a:ext uri="{9D8B030D-6E8A-4147-A177-3AD203B41FA5}">
                      <a16:colId xmlns:a16="http://schemas.microsoft.com/office/drawing/2014/main" val="3309463001"/>
                    </a:ext>
                  </a:extLst>
                </a:gridCol>
                <a:gridCol w="1282892">
                  <a:extLst>
                    <a:ext uri="{9D8B030D-6E8A-4147-A177-3AD203B41FA5}">
                      <a16:colId xmlns:a16="http://schemas.microsoft.com/office/drawing/2014/main" val="4155149722"/>
                    </a:ext>
                  </a:extLst>
                </a:gridCol>
              </a:tblGrid>
              <a:tr h="3762941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6.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13-17.02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Тиждень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точних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наук «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Найдавніша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на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планеті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всіх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наук –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цариця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! Математика,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наша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вірна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поміниця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!»</a:t>
                      </a:r>
                    </a:p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✓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Відкриття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Тижня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математики».</a:t>
                      </a:r>
                    </a:p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✓ Виставка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аплікацій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Геометрична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мозаїка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».</a:t>
                      </a:r>
                    </a:p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✓ День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безпечного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Інтернету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.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Години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спілкування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«На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гребені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хвилі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в</a:t>
                      </a:r>
                    </a:p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цифровому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океані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».</a:t>
                      </a:r>
                    </a:p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✓ Урок-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подорож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Математичний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похід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».</a:t>
                      </a:r>
                    </a:p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✓ Конкурс «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Математична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вітальня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».</a:t>
                      </a:r>
                    </a:p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✓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Гра-змагання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Математичні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перегони».</a:t>
                      </a:r>
                    </a:p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✓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Інтегрований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урок з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інформатики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"В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uild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your life".</a:t>
                      </a:r>
                    </a:p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✓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Підведення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підсумків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Тижня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точних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наук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Кафедра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філологічних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наук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889183"/>
                  </a:ext>
                </a:extLst>
              </a:tr>
              <a:tr h="583214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7.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16.02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Захід «Розумники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проти розумниць»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Сприяння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творчому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розвитку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особистості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-організатор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8591763"/>
                  </a:ext>
                </a:extLst>
              </a:tr>
              <a:tr h="573206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8.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16.02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Захід «Під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знаком Купідона»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Сприяння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творчому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розвитку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особистості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4689742"/>
                  </a:ext>
                </a:extLst>
              </a:tr>
              <a:tr h="710095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9.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16.02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Конкурс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читців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ліричної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поезії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Така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любов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буває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раз в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ніколи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 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Сприяння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творчому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розвитку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особистості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Вчителі </a:t>
                      </a:r>
                      <a:r>
                        <a:rPr lang="uk-UA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укр.мови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8267647"/>
                  </a:ext>
                </a:extLst>
              </a:tr>
              <a:tr h="904273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10.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Лютий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Консультації для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батьків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за результатами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діагностичних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досліджень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Робота з батьками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 smtClean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ЗДВР, </a:t>
                      </a:r>
                      <a:r>
                        <a:rPr lang="uk-UA" sz="1400" b="0" dirty="0" err="1" smtClean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соц.пед</a:t>
                      </a:r>
                      <a:r>
                        <a:rPr lang="uk-UA" sz="1400" b="0" dirty="0" smtClean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92601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397021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1506125"/>
              </p:ext>
            </p:extLst>
          </p:nvPr>
        </p:nvGraphicFramePr>
        <p:xfrm>
          <a:off x="186518" y="70514"/>
          <a:ext cx="8780064" cy="656366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3984">
                  <a:extLst>
                    <a:ext uri="{9D8B030D-6E8A-4147-A177-3AD203B41FA5}">
                      <a16:colId xmlns:a16="http://schemas.microsoft.com/office/drawing/2014/main" val="1927461925"/>
                    </a:ext>
                  </a:extLst>
                </a:gridCol>
                <a:gridCol w="723331">
                  <a:extLst>
                    <a:ext uri="{9D8B030D-6E8A-4147-A177-3AD203B41FA5}">
                      <a16:colId xmlns:a16="http://schemas.microsoft.com/office/drawing/2014/main" val="3084253695"/>
                    </a:ext>
                  </a:extLst>
                </a:gridCol>
                <a:gridCol w="3193576">
                  <a:extLst>
                    <a:ext uri="{9D8B030D-6E8A-4147-A177-3AD203B41FA5}">
                      <a16:colId xmlns:a16="http://schemas.microsoft.com/office/drawing/2014/main" val="1466211753"/>
                    </a:ext>
                  </a:extLst>
                </a:gridCol>
                <a:gridCol w="1924334">
                  <a:extLst>
                    <a:ext uri="{9D8B030D-6E8A-4147-A177-3AD203B41FA5}">
                      <a16:colId xmlns:a16="http://schemas.microsoft.com/office/drawing/2014/main" val="221319549"/>
                    </a:ext>
                  </a:extLst>
                </a:gridCol>
                <a:gridCol w="1241947">
                  <a:extLst>
                    <a:ext uri="{9D8B030D-6E8A-4147-A177-3AD203B41FA5}">
                      <a16:colId xmlns:a16="http://schemas.microsoft.com/office/drawing/2014/main" val="3309463001"/>
                    </a:ext>
                  </a:extLst>
                </a:gridCol>
                <a:gridCol w="1282892">
                  <a:extLst>
                    <a:ext uri="{9D8B030D-6E8A-4147-A177-3AD203B41FA5}">
                      <a16:colId xmlns:a16="http://schemas.microsoft.com/office/drawing/2014/main" val="4155149722"/>
                    </a:ext>
                  </a:extLst>
                </a:gridCol>
              </a:tblGrid>
              <a:tr h="708191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11.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17.02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Години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спілкування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: «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Навчання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–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це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праця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і благо,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обов’язок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», «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Знання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–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це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скарб,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умій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його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здобути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», «З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чого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починаються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знання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», «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Навчання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–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сходинка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мрії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», «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Знання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–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безцінний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дар», «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Навчання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– наше головне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завдання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Сприяння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творчому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розвитку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особистості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Кл.керівники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889183"/>
                  </a:ext>
                </a:extLst>
              </a:tr>
              <a:tr h="741983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12.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20-24.02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Тиждень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рідної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мови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мово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моя, як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спів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солов’я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!»</a:t>
                      </a:r>
                    </a:p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✓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Книжковий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вернісаж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Уклін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чолом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народу,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що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рідну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мову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нам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зберіг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».</a:t>
                      </a:r>
                    </a:p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✓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Усний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літературний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журнал «Наш скарб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–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рідна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мова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».</a:t>
                      </a:r>
                    </a:p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✓ Караоке «Звучать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пісні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краю,</a:t>
                      </a:r>
                    </a:p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пливуть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у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рідних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голосах».</a:t>
                      </a:r>
                    </a:p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✓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Інтелектуальна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гра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Знання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за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плечима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не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носити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 (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засідання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клубу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розумних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та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кмітливих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)</a:t>
                      </a:r>
                    </a:p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✓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Турнір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юних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мовознавців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Мово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калинова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-диво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барвінкове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</a:t>
                      </a:r>
                    </a:p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✓ Конкурс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читців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патріотичної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поезії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«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Слався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рідно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Україно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Сприяння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творчому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розвитку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особистості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Вчителі </a:t>
                      </a:r>
                      <a:r>
                        <a:rPr lang="uk-UA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укр.мови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8267647"/>
                  </a:ext>
                </a:extLst>
              </a:tr>
              <a:tr h="741983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13.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18.02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Конкурс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ребусів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загадок,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кросвордів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«Загадаю загадку, перекину через хатку»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Сприяння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творчому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розвитку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особистості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Бібліотекар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9141478"/>
                  </a:ext>
                </a:extLst>
              </a:tr>
              <a:tr h="741983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14.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18.02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Консультація-практикум для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батьків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учнів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Роль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сім’ї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та школи в трудовому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вихованні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дітей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Робота з батьками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 smtClean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Директор, ЗДВР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39615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7279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3500568"/>
              </p:ext>
            </p:extLst>
          </p:nvPr>
        </p:nvGraphicFramePr>
        <p:xfrm>
          <a:off x="123987" y="187373"/>
          <a:ext cx="8852541" cy="663963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7401">
                  <a:extLst>
                    <a:ext uri="{9D8B030D-6E8A-4147-A177-3AD203B41FA5}">
                      <a16:colId xmlns:a16="http://schemas.microsoft.com/office/drawing/2014/main" val="1927461925"/>
                    </a:ext>
                  </a:extLst>
                </a:gridCol>
                <a:gridCol w="688021">
                  <a:extLst>
                    <a:ext uri="{9D8B030D-6E8A-4147-A177-3AD203B41FA5}">
                      <a16:colId xmlns:a16="http://schemas.microsoft.com/office/drawing/2014/main" val="3084253695"/>
                    </a:ext>
                  </a:extLst>
                </a:gridCol>
                <a:gridCol w="2848407">
                  <a:extLst>
                    <a:ext uri="{9D8B030D-6E8A-4147-A177-3AD203B41FA5}">
                      <a16:colId xmlns:a16="http://schemas.microsoft.com/office/drawing/2014/main" val="1466211753"/>
                    </a:ext>
                  </a:extLst>
                </a:gridCol>
                <a:gridCol w="1747573">
                  <a:extLst>
                    <a:ext uri="{9D8B030D-6E8A-4147-A177-3AD203B41FA5}">
                      <a16:colId xmlns:a16="http://schemas.microsoft.com/office/drawing/2014/main" val="221319549"/>
                    </a:ext>
                  </a:extLst>
                </a:gridCol>
                <a:gridCol w="1293480">
                  <a:extLst>
                    <a:ext uri="{9D8B030D-6E8A-4147-A177-3AD203B41FA5}">
                      <a16:colId xmlns:a16="http://schemas.microsoft.com/office/drawing/2014/main" val="3309463001"/>
                    </a:ext>
                  </a:extLst>
                </a:gridCol>
                <a:gridCol w="1857659">
                  <a:extLst>
                    <a:ext uri="{9D8B030D-6E8A-4147-A177-3AD203B41FA5}">
                      <a16:colId xmlns:a16="http://schemas.microsoft.com/office/drawing/2014/main" val="4155149722"/>
                    </a:ext>
                  </a:extLst>
                </a:gridCol>
              </a:tblGrid>
              <a:tr h="568880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12.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11.09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Фізкультурний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флешмоб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«Ми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нездоланні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!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Наша сила в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єдності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!»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Охорона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життя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та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Здоров’я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учнів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Вчителі </a:t>
                      </a:r>
                      <a:r>
                        <a:rPr lang="uk-UA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фіз.кульури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036748"/>
                  </a:ext>
                </a:extLst>
              </a:tr>
              <a:tr h="584350"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13.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11.09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Відеочелендж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«Бути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здоровим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–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це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модно!»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Охорона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життя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та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Здоров’я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учнів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Вчитель основ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uk-UA" sz="1400" baseline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здоров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’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я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6495847"/>
                  </a:ext>
                </a:extLst>
              </a:tr>
              <a:tr h="584350"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14.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8.09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Години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спілкування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: «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Життя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здоров’я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–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найдорожче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що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є у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людини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», «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Турбота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про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здоров'я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-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обов'язок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кожного», «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Бережи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одяг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доки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новий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а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здоров'я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доки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молодий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 «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Твоє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здоров'я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у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твоїх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руках», «Краса і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здоров'я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 «Ми -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діти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з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планети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здоров'я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», «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Здоров'я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—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це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сучасно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»,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«Спорт –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грація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сила,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здоров’я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Охорона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життя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та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Здоров’я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учнів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Кл.керівники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0548369"/>
                  </a:ext>
                </a:extLst>
              </a:tr>
              <a:tr h="584350"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15.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11.09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Виховні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години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Гра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власним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життям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 до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Всесвітнього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запобігання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самогубствам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Охорона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життя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та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Здоров’я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учнів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Кл.керівники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7375152"/>
                  </a:ext>
                </a:extLst>
              </a:tr>
              <a:tr h="584350"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16.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8.09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Ознайомлення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учнів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із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планом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евакуації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у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разі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повітряної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тривоги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та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проведення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тренувальних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запобіжних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заходів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Охорона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життя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та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Здоров’я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учнів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ЗДВР</a:t>
                      </a:r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</a:t>
                      </a:r>
                      <a:r>
                        <a:rPr kumimoji="0" lang="uk-UA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 Педагог-організатор,</a:t>
                      </a:r>
                      <a:endParaRPr lang="uk-UA" sz="1400" dirty="0" smtClean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кл.керівники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9100160"/>
                  </a:ext>
                </a:extLst>
              </a:tr>
              <a:tr h="584350"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17.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8.09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Виставка книг «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Квітуча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Україна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олімпійська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Формування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історичних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культурних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духовних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надбань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рідного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краю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Бібліотекар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33231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278964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3443822"/>
              </p:ext>
            </p:extLst>
          </p:nvPr>
        </p:nvGraphicFramePr>
        <p:xfrm>
          <a:off x="186518" y="136477"/>
          <a:ext cx="8780064" cy="64922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3984">
                  <a:extLst>
                    <a:ext uri="{9D8B030D-6E8A-4147-A177-3AD203B41FA5}">
                      <a16:colId xmlns:a16="http://schemas.microsoft.com/office/drawing/2014/main" val="1927461925"/>
                    </a:ext>
                  </a:extLst>
                </a:gridCol>
                <a:gridCol w="723331">
                  <a:extLst>
                    <a:ext uri="{9D8B030D-6E8A-4147-A177-3AD203B41FA5}">
                      <a16:colId xmlns:a16="http://schemas.microsoft.com/office/drawing/2014/main" val="3084253695"/>
                    </a:ext>
                  </a:extLst>
                </a:gridCol>
                <a:gridCol w="2497541">
                  <a:extLst>
                    <a:ext uri="{9D8B030D-6E8A-4147-A177-3AD203B41FA5}">
                      <a16:colId xmlns:a16="http://schemas.microsoft.com/office/drawing/2014/main" val="1466211753"/>
                    </a:ext>
                  </a:extLst>
                </a:gridCol>
                <a:gridCol w="2497540">
                  <a:extLst>
                    <a:ext uri="{9D8B030D-6E8A-4147-A177-3AD203B41FA5}">
                      <a16:colId xmlns:a16="http://schemas.microsoft.com/office/drawing/2014/main" val="221319549"/>
                    </a:ext>
                  </a:extLst>
                </a:gridCol>
                <a:gridCol w="1184324">
                  <a:extLst>
                    <a:ext uri="{9D8B030D-6E8A-4147-A177-3AD203B41FA5}">
                      <a16:colId xmlns:a16="http://schemas.microsoft.com/office/drawing/2014/main" val="3309463001"/>
                    </a:ext>
                  </a:extLst>
                </a:gridCol>
                <a:gridCol w="1463344">
                  <a:extLst>
                    <a:ext uri="{9D8B030D-6E8A-4147-A177-3AD203B41FA5}">
                      <a16:colId xmlns:a16="http://schemas.microsoft.com/office/drawing/2014/main" val="4155149722"/>
                    </a:ext>
                  </a:extLst>
                </a:gridCol>
              </a:tblGrid>
              <a:tr h="526016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15.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16.02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Святкова пошта Валентина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Сприяння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творчому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розвитку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особистості</a:t>
                      </a: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294403"/>
                  </a:ext>
                </a:extLst>
              </a:tr>
              <a:tr h="526016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16.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14.02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Міжнародний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день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дарування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книг</a:t>
                      </a:r>
                    </a:p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Акція «Подаруй книгу бібліотеці»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Формування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історичних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</a:t>
                      </a:r>
                    </a:p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культурних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духовних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надбань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рідного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краю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–організатор, бібліотекар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14803"/>
                  </a:ext>
                </a:extLst>
              </a:tr>
              <a:tr h="599136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17.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15.02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День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вшановування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учасників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бойових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дій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на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території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інших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держав</a:t>
                      </a:r>
                    </a:p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Захід «Біль Афганської війни»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Формування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історичних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</a:t>
                      </a:r>
                    </a:p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культурних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духовних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надбань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рідного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краю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7635479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18.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16.02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День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Єднання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Захід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«Наше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єднання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– 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найкраща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зброя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проти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ворога»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держави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суспільства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1-7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–організатор, ЗДВР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692911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19.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16.02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Урок-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гра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Єднаємось ми, єднається країна»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держави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суспільства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064790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20.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19.02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17 лютого - День спонтанного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прояву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доброти</a:t>
                      </a:r>
                    </a:p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Урок-гра «Країна доброзичливості» 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держави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суспільства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6844821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21.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19.02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Квест</a:t>
                      </a: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«Дружко запрошує дружити»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держави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суспільства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864084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22.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20.02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День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Героїв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Небесної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Сотні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Захід «Герої, які навічно у серцях»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Формування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історичних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</a:t>
                      </a:r>
                    </a:p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культурних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духовних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надбань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рідного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краю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71221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887054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1105681"/>
              </p:ext>
            </p:extLst>
          </p:nvPr>
        </p:nvGraphicFramePr>
        <p:xfrm>
          <a:off x="200165" y="30480"/>
          <a:ext cx="8780064" cy="6827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3984">
                  <a:extLst>
                    <a:ext uri="{9D8B030D-6E8A-4147-A177-3AD203B41FA5}">
                      <a16:colId xmlns:a16="http://schemas.microsoft.com/office/drawing/2014/main" val="1927461925"/>
                    </a:ext>
                  </a:extLst>
                </a:gridCol>
                <a:gridCol w="723331">
                  <a:extLst>
                    <a:ext uri="{9D8B030D-6E8A-4147-A177-3AD203B41FA5}">
                      <a16:colId xmlns:a16="http://schemas.microsoft.com/office/drawing/2014/main" val="3084253695"/>
                    </a:ext>
                  </a:extLst>
                </a:gridCol>
                <a:gridCol w="2497541">
                  <a:extLst>
                    <a:ext uri="{9D8B030D-6E8A-4147-A177-3AD203B41FA5}">
                      <a16:colId xmlns:a16="http://schemas.microsoft.com/office/drawing/2014/main" val="1466211753"/>
                    </a:ext>
                  </a:extLst>
                </a:gridCol>
                <a:gridCol w="2497540">
                  <a:extLst>
                    <a:ext uri="{9D8B030D-6E8A-4147-A177-3AD203B41FA5}">
                      <a16:colId xmlns:a16="http://schemas.microsoft.com/office/drawing/2014/main" val="221319549"/>
                    </a:ext>
                  </a:extLst>
                </a:gridCol>
                <a:gridCol w="1184324">
                  <a:extLst>
                    <a:ext uri="{9D8B030D-6E8A-4147-A177-3AD203B41FA5}">
                      <a16:colId xmlns:a16="http://schemas.microsoft.com/office/drawing/2014/main" val="3309463001"/>
                    </a:ext>
                  </a:extLst>
                </a:gridCol>
                <a:gridCol w="1463344">
                  <a:extLst>
                    <a:ext uri="{9D8B030D-6E8A-4147-A177-3AD203B41FA5}">
                      <a16:colId xmlns:a16="http://schemas.microsoft.com/office/drawing/2014/main" val="4155149722"/>
                    </a:ext>
                  </a:extLst>
                </a:gridCol>
              </a:tblGrid>
              <a:tr h="526016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23.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20.02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Флешмоб</a:t>
                      </a: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 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«</a:t>
                      </a:r>
                      <a:r>
                        <a:rPr lang="ru-RU" sz="1400" b="0" kern="1200" dirty="0" err="1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Зав’яжи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kern="1200" dirty="0" err="1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стрічку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kern="1200" dirty="0" err="1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Пам’яті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на честь </a:t>
                      </a:r>
                      <a:r>
                        <a:rPr lang="ru-RU" sz="1400" b="0" kern="1200" dirty="0" err="1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Героїв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Формування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історичних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</a:t>
                      </a:r>
                    </a:p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культурних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духовних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надбань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рідного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краю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294403"/>
                  </a:ext>
                </a:extLst>
              </a:tr>
              <a:tr h="526016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24.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20.02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Урок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– реквієм 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«</a:t>
                      </a:r>
                      <a:r>
                        <a:rPr lang="ru-RU" sz="1400" b="0" kern="1200" dirty="0" err="1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Гідності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хай </a:t>
                      </a:r>
                      <a:r>
                        <a:rPr lang="ru-RU" sz="1400" b="0" kern="1200" dirty="0" err="1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промінь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не </a:t>
                      </a:r>
                      <a:r>
                        <a:rPr lang="ru-RU" sz="1400" b="0" kern="1200" dirty="0" err="1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згасає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!»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Формування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історичних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</a:t>
                      </a:r>
                    </a:p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культурних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духовних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надбань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рідного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краю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–організатор, бібліотекар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14803"/>
                  </a:ext>
                </a:extLst>
              </a:tr>
              <a:tr h="599136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25.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21.02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sng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Міжнародний</a:t>
                      </a:r>
                      <a:r>
                        <a:rPr lang="ru-RU" sz="1400" b="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день </a:t>
                      </a:r>
                      <a:r>
                        <a:rPr lang="ru-RU" sz="1400" b="0" u="sng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рідної</a:t>
                      </a:r>
                      <a:r>
                        <a:rPr lang="ru-RU" sz="1400" b="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мови (за </a:t>
                      </a:r>
                      <a:r>
                        <a:rPr lang="ru-RU" sz="1400" b="0" u="sng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окремим</a:t>
                      </a:r>
                      <a:r>
                        <a:rPr lang="ru-RU" sz="1400" b="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планом)</a:t>
                      </a:r>
                    </a:p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Захід «Говорить Україна»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Формування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історичних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</a:t>
                      </a:r>
                    </a:p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культурних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духовних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надбань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рідного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краю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7635479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26.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23.02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24 лютого – </a:t>
                      </a:r>
                      <a:r>
                        <a:rPr lang="ru-RU" sz="1400" b="0" u="sng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Повномасштабне</a:t>
                      </a:r>
                      <a:r>
                        <a:rPr lang="ru-RU" sz="1400" b="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u="sng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вторгнення</a:t>
                      </a:r>
                      <a:r>
                        <a:rPr lang="ru-RU" sz="1400" b="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u="sng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Росії</a:t>
                      </a:r>
                      <a:r>
                        <a:rPr lang="ru-RU" sz="1400" b="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в </a:t>
                      </a:r>
                      <a:r>
                        <a:rPr lang="ru-RU" sz="1400" b="0" u="sng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Україну</a:t>
                      </a:r>
                      <a:r>
                        <a:rPr lang="ru-RU" sz="1400" b="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/>
                      </a:r>
                      <a:br>
                        <a:rPr lang="ru-RU" sz="1400" b="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</a:b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Захід-реквієм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 «</a:t>
                      </a:r>
                      <a:r>
                        <a:rPr lang="ru-RU" sz="1400" b="0" baseline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Цей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день ми </a:t>
                      </a:r>
                      <a:r>
                        <a:rPr lang="ru-RU" sz="1400" b="0" baseline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пам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’</a:t>
                      </a:r>
                      <a:r>
                        <a:rPr lang="ru-RU" sz="1400" b="0" baseline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ята</a:t>
                      </a:r>
                      <a:r>
                        <a:rPr lang="uk-UA" sz="1400" b="0" baseline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єм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як вчора»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Формування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історичних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</a:t>
                      </a:r>
                    </a:p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культурних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духовних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надбань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рідного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краю</a:t>
                      </a: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–організатор, ЗДВР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692911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27.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23.02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Акція «Хвилина мовчання»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Формування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історичних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</a:t>
                      </a:r>
                    </a:p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культурних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духовних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надбань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рідного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краю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064790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28.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26.02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25 лютого – День </a:t>
                      </a:r>
                      <a:r>
                        <a:rPr lang="ru-RU" sz="1400" b="0" u="sng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народження</a:t>
                      </a:r>
                      <a:r>
                        <a:rPr lang="ru-RU" sz="1400" b="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u="sng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Лесі</a:t>
                      </a:r>
                      <a:r>
                        <a:rPr lang="ru-RU" sz="1400" b="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u="sng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Українки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/>
                      </a:r>
                      <a:b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</a:b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Захід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Її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творчість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не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згасне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віками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Формування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історичних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</a:t>
                      </a:r>
                    </a:p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культурних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духовних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надбань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рідного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краю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6-11 </a:t>
                      </a: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</a:t>
                      </a:r>
                      <a:r>
                        <a:rPr lang="uk-UA" sz="1400" b="0" u="none" dirty="0" smtClean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організатор, </a:t>
                      </a:r>
                      <a:r>
                        <a:rPr lang="uk-UA" sz="1400" b="0" u="none" dirty="0" err="1" smtClean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вч.укр.мови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6844821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29.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19.02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День </a:t>
                      </a:r>
                      <a:r>
                        <a:rPr lang="ru-RU" sz="1400" b="0" u="sng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кримського</a:t>
                      </a:r>
                      <a:r>
                        <a:rPr lang="ru-RU" sz="1400" b="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u="sng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супротиву</a:t>
                      </a:r>
                      <a:r>
                        <a:rPr lang="ru-RU" sz="1400" b="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u="sng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російській</a:t>
                      </a:r>
                      <a:r>
                        <a:rPr lang="ru-RU" sz="1400" b="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u="sng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окупації</a:t>
                      </a:r>
                      <a:endParaRPr lang="en-US" sz="1400" b="0" u="sng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Інформаційний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дайджест «Крим – це Україна»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Формування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історичних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</a:t>
                      </a:r>
                    </a:p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культурних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духовних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надбань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рідного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краю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8640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869182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2480344"/>
              </p:ext>
            </p:extLst>
          </p:nvPr>
        </p:nvGraphicFramePr>
        <p:xfrm>
          <a:off x="200165" y="177421"/>
          <a:ext cx="8780064" cy="658640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3984">
                  <a:extLst>
                    <a:ext uri="{9D8B030D-6E8A-4147-A177-3AD203B41FA5}">
                      <a16:colId xmlns:a16="http://schemas.microsoft.com/office/drawing/2014/main" val="1927461925"/>
                    </a:ext>
                  </a:extLst>
                </a:gridCol>
                <a:gridCol w="723331">
                  <a:extLst>
                    <a:ext uri="{9D8B030D-6E8A-4147-A177-3AD203B41FA5}">
                      <a16:colId xmlns:a16="http://schemas.microsoft.com/office/drawing/2014/main" val="3084253695"/>
                    </a:ext>
                  </a:extLst>
                </a:gridCol>
                <a:gridCol w="2497541">
                  <a:extLst>
                    <a:ext uri="{9D8B030D-6E8A-4147-A177-3AD203B41FA5}">
                      <a16:colId xmlns:a16="http://schemas.microsoft.com/office/drawing/2014/main" val="1466211753"/>
                    </a:ext>
                  </a:extLst>
                </a:gridCol>
                <a:gridCol w="2497540">
                  <a:extLst>
                    <a:ext uri="{9D8B030D-6E8A-4147-A177-3AD203B41FA5}">
                      <a16:colId xmlns:a16="http://schemas.microsoft.com/office/drawing/2014/main" val="221319549"/>
                    </a:ext>
                  </a:extLst>
                </a:gridCol>
                <a:gridCol w="1184324">
                  <a:extLst>
                    <a:ext uri="{9D8B030D-6E8A-4147-A177-3AD203B41FA5}">
                      <a16:colId xmlns:a16="http://schemas.microsoft.com/office/drawing/2014/main" val="3309463001"/>
                    </a:ext>
                  </a:extLst>
                </a:gridCol>
                <a:gridCol w="1463344">
                  <a:extLst>
                    <a:ext uri="{9D8B030D-6E8A-4147-A177-3AD203B41FA5}">
                      <a16:colId xmlns:a16="http://schemas.microsoft.com/office/drawing/2014/main" val="4155149722"/>
                    </a:ext>
                  </a:extLst>
                </a:gridCol>
              </a:tblGrid>
              <a:tr h="439524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30.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20.02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Книжкова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виставка-реквієм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Дня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Героїв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Небесної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Сотні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Янголи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Інститутської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Формування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ціннісного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історичних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духовних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надбань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рідного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краю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Бібліотекар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9875244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31.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20.02-25.02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Години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спілкування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«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Шануймо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мову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над</a:t>
                      </a:r>
                    </a:p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усі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віки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якщо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ми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хочемо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зватися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народом»,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«У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мові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є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серце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вуста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і є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ім’я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красиве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Україна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», «Слово про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мову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», «Слово до слова–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складається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мова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», «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Лунай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прекрасна наша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мово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!», «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Мова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то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серце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народу», «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Мово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рідна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моя, не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мовчи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!», «Наша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мова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пісня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і в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словах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любов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»,«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Рідну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мову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серце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візьмемо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Формування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ціннісного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історичних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духовних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надбань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рідного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краю</a:t>
                      </a:r>
                    </a:p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Кл.керваники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4719388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32.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28.02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День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зимових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іменинників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Морозні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візерунки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Сприяння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творчому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розвитку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особистості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ЗДВР,</a:t>
                      </a:r>
                      <a:r>
                        <a:rPr kumimoji="0" lang="uk-UA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 Педагог-організатор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 CYR" panose="02020603050405020304" pitchFamily="18" charset="0"/>
                        <a:ea typeface="+mn-ea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5763614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33.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Лютий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Диспут «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Щаслива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сім’я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Яка вона?». 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Цілісне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4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родини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5-11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4248195"/>
                  </a:ext>
                </a:extLst>
              </a:tr>
              <a:tr h="795209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34.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Лютий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бесід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«Режим</a:t>
                      </a:r>
                    </a:p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дня.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Суворий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мудрий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порадник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Охорона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життя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та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Здоров’я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учнів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Медсестра</a:t>
                      </a: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5129995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35.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Лютий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Зустріч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старшокласників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лікарем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гінекологом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Охорона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життя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та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Здоров’я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учнів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8-11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Медсестра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85847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853172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2194830"/>
              </p:ext>
            </p:extLst>
          </p:nvPr>
        </p:nvGraphicFramePr>
        <p:xfrm>
          <a:off x="200165" y="136477"/>
          <a:ext cx="8780064" cy="630244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3984">
                  <a:extLst>
                    <a:ext uri="{9D8B030D-6E8A-4147-A177-3AD203B41FA5}">
                      <a16:colId xmlns:a16="http://schemas.microsoft.com/office/drawing/2014/main" val="1927461925"/>
                    </a:ext>
                  </a:extLst>
                </a:gridCol>
                <a:gridCol w="723331">
                  <a:extLst>
                    <a:ext uri="{9D8B030D-6E8A-4147-A177-3AD203B41FA5}">
                      <a16:colId xmlns:a16="http://schemas.microsoft.com/office/drawing/2014/main" val="3084253695"/>
                    </a:ext>
                  </a:extLst>
                </a:gridCol>
                <a:gridCol w="2743201">
                  <a:extLst>
                    <a:ext uri="{9D8B030D-6E8A-4147-A177-3AD203B41FA5}">
                      <a16:colId xmlns:a16="http://schemas.microsoft.com/office/drawing/2014/main" val="1466211753"/>
                    </a:ext>
                  </a:extLst>
                </a:gridCol>
                <a:gridCol w="2251880">
                  <a:extLst>
                    <a:ext uri="{9D8B030D-6E8A-4147-A177-3AD203B41FA5}">
                      <a16:colId xmlns:a16="http://schemas.microsoft.com/office/drawing/2014/main" val="221319549"/>
                    </a:ext>
                  </a:extLst>
                </a:gridCol>
                <a:gridCol w="1184324">
                  <a:extLst>
                    <a:ext uri="{9D8B030D-6E8A-4147-A177-3AD203B41FA5}">
                      <a16:colId xmlns:a16="http://schemas.microsoft.com/office/drawing/2014/main" val="3309463001"/>
                    </a:ext>
                  </a:extLst>
                </a:gridCol>
                <a:gridCol w="1463344">
                  <a:extLst>
                    <a:ext uri="{9D8B030D-6E8A-4147-A177-3AD203B41FA5}">
                      <a16:colId xmlns:a16="http://schemas.microsoft.com/office/drawing/2014/main" val="4155149722"/>
                    </a:ext>
                  </a:extLst>
                </a:gridCol>
              </a:tblGrid>
              <a:tr h="526016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36.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Лютий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Контроль за станом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відвідування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учнями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навчальних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занять. 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ЗДВР,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соц.пед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.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294403"/>
                  </a:ext>
                </a:extLst>
              </a:tr>
              <a:tr h="526016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37.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Лютий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Аналіз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стану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відвідування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школи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учнями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за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лютий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ЗДВР,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соц.пед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.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3888410"/>
                  </a:ext>
                </a:extLst>
              </a:tr>
              <a:tr h="526016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38.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Лютий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Година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здоров’я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з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використанням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мультимедійних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технологій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Здоров'я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стежку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сам 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прокладу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Охорона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життя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та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Здоров’я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учнів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Медсестра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5637672"/>
                  </a:ext>
                </a:extLst>
              </a:tr>
              <a:tr h="526016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39.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Лютий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Родниной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міст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. Зустріч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із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батьками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учнів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випускних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класів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з метою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ознайомлення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їх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із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документацією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по ДПА.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Робота з батьками</a:t>
                      </a:r>
                    </a:p>
                    <a:p>
                      <a:endParaRPr lang="ru-RU" sz="1400" b="1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Директор,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ЗДВР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4336547"/>
                  </a:ext>
                </a:extLst>
              </a:tr>
              <a:tr h="526016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40.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Лютий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Виховні заходи по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профорієнтації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учнів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9-х,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11-х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класів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.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Тестування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.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Анкетування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.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Аналіз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та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обробка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результатів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Профорієнтаційна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робота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ЗДВР,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соц.пед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.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0320280"/>
                  </a:ext>
                </a:extLst>
              </a:tr>
              <a:tr h="526016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41.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Лютий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Проведення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соціологічних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досліджень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серед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учнів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та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їхніх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батьків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«Батьки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діти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: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чому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виникають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конфлікти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Робота з батьками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 smtClean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ЗДВР, психолог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1824304"/>
                  </a:ext>
                </a:extLst>
              </a:tr>
              <a:tr h="716053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42.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Лютий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Виставка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літератури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з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питань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екологічного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виховання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Подорож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сторінками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Червоної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книги»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Цілісне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baseline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природи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Бібліотекар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4881212"/>
                  </a:ext>
                </a:extLst>
              </a:tr>
              <a:tr h="526016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43.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Лютий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Поповнення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сайту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новими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фото</a:t>
                      </a: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Педагог-організатор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0191179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1561" y="5044758"/>
            <a:ext cx="2592842" cy="278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47955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chemeClr val="accent4">
                <a:lumMod val="60000"/>
                <a:lumOff val="40000"/>
              </a:schemeClr>
            </a:gs>
            <a:gs pos="37000">
              <a:srgbClr val="EFD783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2830" y="0"/>
            <a:ext cx="9021170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БЕРЕЗЕНЬ</a:t>
            </a:r>
            <a:r>
              <a:rPr lang="ru-RU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СХОДИНКА </a:t>
            </a:r>
            <a:b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художньо-естетичного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«У СВІТІ ПРЕКРАСНОГО»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Компетентність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самовираження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інноваційність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загальнокультурна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обізнаність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самовираження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творча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вміння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вчитися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впродовж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зміст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ціннісне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ставлення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Кредо: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Знайдемо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незвичайне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буденному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звичайне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фантастичному».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сприяння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художньо-естетичній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освіченості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молоді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естетичних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поглядів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смаків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ґрунтуються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естетиці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кращих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надбаннях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цивілізації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вмінь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власноручно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примножувати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культурно-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мистецькі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надбання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народу,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відчувати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відтворювати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прекрасне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повсякденному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Формування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здатності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твори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мистецькі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смаки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виражати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почуття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висловлювати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спираючись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почуття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зображувальновиражальні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творчого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потенціалу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логічного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образного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виражати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почуття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ініціювання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школа, громада) </a:t>
            </a:r>
          </a:p>
        </p:txBody>
      </p:sp>
    </p:spTree>
    <p:extLst>
      <p:ext uri="{BB962C8B-B14F-4D97-AF65-F5344CB8AC3E}">
        <p14:creationId xmlns:p14="http://schemas.microsoft.com/office/powerpoint/2010/main" val="260319579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0929192"/>
              </p:ext>
            </p:extLst>
          </p:nvPr>
        </p:nvGraphicFramePr>
        <p:xfrm>
          <a:off x="163774" y="431730"/>
          <a:ext cx="8884690" cy="608507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8917">
                  <a:extLst>
                    <a:ext uri="{9D8B030D-6E8A-4147-A177-3AD203B41FA5}">
                      <a16:colId xmlns:a16="http://schemas.microsoft.com/office/drawing/2014/main" val="1927461925"/>
                    </a:ext>
                  </a:extLst>
                </a:gridCol>
                <a:gridCol w="662898">
                  <a:extLst>
                    <a:ext uri="{9D8B030D-6E8A-4147-A177-3AD203B41FA5}">
                      <a16:colId xmlns:a16="http://schemas.microsoft.com/office/drawing/2014/main" val="3084253695"/>
                    </a:ext>
                  </a:extLst>
                </a:gridCol>
                <a:gridCol w="3093529">
                  <a:extLst>
                    <a:ext uri="{9D8B030D-6E8A-4147-A177-3AD203B41FA5}">
                      <a16:colId xmlns:a16="http://schemas.microsoft.com/office/drawing/2014/main" val="1466211753"/>
                    </a:ext>
                  </a:extLst>
                </a:gridCol>
                <a:gridCol w="2102625">
                  <a:extLst>
                    <a:ext uri="{9D8B030D-6E8A-4147-A177-3AD203B41FA5}">
                      <a16:colId xmlns:a16="http://schemas.microsoft.com/office/drawing/2014/main" val="221319549"/>
                    </a:ext>
                  </a:extLst>
                </a:gridCol>
                <a:gridCol w="1308541">
                  <a:extLst>
                    <a:ext uri="{9D8B030D-6E8A-4147-A177-3AD203B41FA5}">
                      <a16:colId xmlns:a16="http://schemas.microsoft.com/office/drawing/2014/main" val="3309463001"/>
                    </a:ext>
                  </a:extLst>
                </a:gridCol>
                <a:gridCol w="1298180">
                  <a:extLst>
                    <a:ext uri="{9D8B030D-6E8A-4147-A177-3AD203B41FA5}">
                      <a16:colId xmlns:a16="http://schemas.microsoft.com/office/drawing/2014/main" val="4155149722"/>
                    </a:ext>
                  </a:extLst>
                </a:gridCol>
              </a:tblGrid>
              <a:tr h="527938"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en-US" sz="14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</a:t>
                      </a:r>
                      <a:endParaRPr lang="en-US" sz="14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ЗМІСТ ДІЯЛЬНОСТІ</a:t>
                      </a:r>
                      <a:endParaRPr lang="en-US" sz="14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НАПРЯМ ВИХОВНОЇ РОБОТИ</a:t>
                      </a:r>
                      <a:endParaRPr lang="en-US" sz="14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ВІКОВА КАТЕГОРІЯ</a:t>
                      </a:r>
                      <a:endParaRPr lang="en-US" sz="14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ВІДПОВІ-ДАЛЬНИЙ</a:t>
                      </a:r>
                      <a:endParaRPr lang="en-US" sz="14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5215372"/>
                  </a:ext>
                </a:extLst>
              </a:tr>
              <a:tr h="527938"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Родинне</a:t>
                      </a:r>
                      <a:r>
                        <a:rPr lang="ru-RU" sz="140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свято </a:t>
                      </a:r>
                      <a:r>
                        <a:rPr lang="ru-RU" sz="140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зустрічі</a:t>
                      </a:r>
                      <a:r>
                        <a:rPr lang="ru-RU" sz="140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весни</a:t>
                      </a:r>
                      <a:r>
                        <a:rPr lang="ru-RU" sz="140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br>
                        <a:rPr lang="ru-RU" sz="140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40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Із</a:t>
                      </a:r>
                      <a:r>
                        <a:rPr lang="ru-RU" sz="140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чистого</a:t>
                      </a:r>
                      <a:r>
                        <a:rPr lang="ru-RU" sz="140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напившись </a:t>
                      </a:r>
                      <a:r>
                        <a:rPr lang="ru-RU" sz="140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джерела</a:t>
                      </a:r>
                      <a:r>
                        <a:rPr lang="ru-RU" sz="140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Сприяння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творчому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розвитку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особистості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2061777"/>
                  </a:ext>
                </a:extLst>
              </a:tr>
              <a:tr h="527938"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Святковий</a:t>
                      </a:r>
                      <a:r>
                        <a:rPr lang="ru-RU" sz="140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концерт-</a:t>
                      </a:r>
                      <a:r>
                        <a:rPr lang="ru-RU" sz="140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привітання</a:t>
                      </a:r>
                      <a:r>
                        <a:rPr lang="ru-RU" sz="140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 </a:t>
                      </a:r>
                      <a:r>
                        <a:rPr lang="ru-RU" sz="140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нагоди</a:t>
                      </a:r>
                      <a:r>
                        <a:rPr lang="ru-RU" sz="140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40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Міжнародного</a:t>
                      </a:r>
                      <a:r>
                        <a:rPr lang="ru-RU" sz="140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жіночого</a:t>
                      </a:r>
                      <a:r>
                        <a:rPr lang="ru-RU" sz="140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дня. </a:t>
                      </a:r>
                      <a:br>
                        <a:rPr lang="ru-RU" sz="140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«У </a:t>
                      </a:r>
                      <a:r>
                        <a:rPr lang="ru-RU" sz="140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жінки</a:t>
                      </a:r>
                      <a:r>
                        <a:rPr lang="ru-RU" sz="140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посмішка</a:t>
                      </a:r>
                      <a:r>
                        <a:rPr lang="ru-RU" sz="140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весни</a:t>
                      </a:r>
                      <a:r>
                        <a:rPr lang="ru-RU" sz="140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Сприяння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творчому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розвитку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особистості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4584579"/>
                  </a:ext>
                </a:extLst>
              </a:tr>
              <a:tr h="477671"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1.03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i="0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Всесвітній</a:t>
                      </a:r>
                      <a:r>
                        <a:rPr lang="uk-UA" sz="1400" i="0" u="sng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день цивільної оборони</a:t>
                      </a:r>
                      <a:br>
                        <a:rPr lang="uk-UA" sz="1400" i="0" u="sng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uk-UA" sz="1400" i="0" u="none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Квест</a:t>
                      </a:r>
                      <a:r>
                        <a:rPr lang="uk-UA" sz="1400" i="0" u="none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«Школа виживання»</a:t>
                      </a:r>
                      <a:r>
                        <a:rPr lang="uk-UA" sz="1400" i="0" u="sng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uk-UA" sz="1400" i="0" u="sng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en-US" sz="140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Охорона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життя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Здоров’я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учнів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 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–організатор, ЗДВР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14803"/>
                  </a:ext>
                </a:extLst>
              </a:tr>
              <a:tr h="501635"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1.03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Інформаційний дайджест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«Основи нашого </a:t>
                      </a:r>
                      <a:r>
                        <a:rPr lang="uk-UA" sz="1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здоров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’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я»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Охорона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життя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Здоров’я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учнів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-організатор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7635479"/>
                  </a:ext>
                </a:extLst>
              </a:tr>
              <a:tr h="481311"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4.03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1400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березня</a:t>
                      </a:r>
                      <a:r>
                        <a:rPr lang="ru-RU" sz="1400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ru-RU" sz="1400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Всесвітній</a:t>
                      </a:r>
                      <a:r>
                        <a:rPr lang="ru-RU" sz="1400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день </a:t>
                      </a:r>
                      <a:r>
                        <a:rPr lang="ru-RU" sz="1400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письменника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Читальня «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Талановиті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маленькі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письменники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Сприяння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творчому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розвитку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особистості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692911"/>
                  </a:ext>
                </a:extLst>
              </a:tr>
              <a:tr h="708191"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5.03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Всесвітній</a:t>
                      </a:r>
                      <a:r>
                        <a:rPr lang="ru-RU" sz="1400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день </a:t>
                      </a:r>
                      <a:r>
                        <a:rPr lang="ru-RU" sz="1400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дитячого</a:t>
                      </a:r>
                      <a:r>
                        <a:rPr lang="ru-RU" sz="1400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br>
                        <a:rPr lang="ru-RU" sz="1400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телебачення</a:t>
                      </a:r>
                      <a:r>
                        <a:rPr lang="ru-RU" sz="1400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400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радіомовлення</a:t>
                      </a:r>
                      <a:endParaRPr lang="ru-RU" sz="1400" u="sng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 на </a:t>
                      </a: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кращу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відео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-роботу «Моя школа» 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Сприяння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творчому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розвитку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особистості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6936673"/>
                  </a:ext>
                </a:extLst>
              </a:tr>
              <a:tr h="708191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8.03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Міжнародний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жіночий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день</a:t>
                      </a:r>
                    </a:p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Свято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uk-UA" sz="1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Суперсила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супержінки – мами»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Сприяння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творчому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розвитку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особистості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1-5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-організатор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859176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57098" y="0"/>
            <a:ext cx="2702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u="sng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 panose="02020603050405020304" pitchFamily="18" charset="0"/>
                <a:cs typeface="Times New Roman CYR" panose="02020603050405020304" pitchFamily="18" charset="0"/>
              </a:rPr>
              <a:t>БЕРЕЗЕНЬ</a:t>
            </a:r>
            <a:endParaRPr lang="en-US" sz="2000" b="1" u="sng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 CYR" panose="02020603050405020304" pitchFamily="18" charset="0"/>
              <a:cs typeface="Times New Roman CYR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03597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0799259"/>
              </p:ext>
            </p:extLst>
          </p:nvPr>
        </p:nvGraphicFramePr>
        <p:xfrm>
          <a:off x="163775" y="150130"/>
          <a:ext cx="8884690" cy="668057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8917">
                  <a:extLst>
                    <a:ext uri="{9D8B030D-6E8A-4147-A177-3AD203B41FA5}">
                      <a16:colId xmlns:a16="http://schemas.microsoft.com/office/drawing/2014/main" val="1927461925"/>
                    </a:ext>
                  </a:extLst>
                </a:gridCol>
                <a:gridCol w="618311">
                  <a:extLst>
                    <a:ext uri="{9D8B030D-6E8A-4147-A177-3AD203B41FA5}">
                      <a16:colId xmlns:a16="http://schemas.microsoft.com/office/drawing/2014/main" val="3084253695"/>
                    </a:ext>
                  </a:extLst>
                </a:gridCol>
                <a:gridCol w="3384645">
                  <a:extLst>
                    <a:ext uri="{9D8B030D-6E8A-4147-A177-3AD203B41FA5}">
                      <a16:colId xmlns:a16="http://schemas.microsoft.com/office/drawing/2014/main" val="1466211753"/>
                    </a:ext>
                  </a:extLst>
                </a:gridCol>
                <a:gridCol w="1856096">
                  <a:extLst>
                    <a:ext uri="{9D8B030D-6E8A-4147-A177-3AD203B41FA5}">
                      <a16:colId xmlns:a16="http://schemas.microsoft.com/office/drawing/2014/main" val="221319549"/>
                    </a:ext>
                  </a:extLst>
                </a:gridCol>
                <a:gridCol w="1308541">
                  <a:extLst>
                    <a:ext uri="{9D8B030D-6E8A-4147-A177-3AD203B41FA5}">
                      <a16:colId xmlns:a16="http://schemas.microsoft.com/office/drawing/2014/main" val="3309463001"/>
                    </a:ext>
                  </a:extLst>
                </a:gridCol>
                <a:gridCol w="1298180">
                  <a:extLst>
                    <a:ext uri="{9D8B030D-6E8A-4147-A177-3AD203B41FA5}">
                      <a16:colId xmlns:a16="http://schemas.microsoft.com/office/drawing/2014/main" val="4155149722"/>
                    </a:ext>
                  </a:extLst>
                </a:gridCol>
              </a:tblGrid>
              <a:tr h="523614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8.03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Захід «Потягом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«Жіночий експрес»»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Сприяння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творчому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розвитку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особистості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4689742"/>
                  </a:ext>
                </a:extLst>
              </a:tr>
              <a:tr h="741983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06-10.03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Шевченківські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дні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школі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Вінок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Кобзареві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».</a:t>
                      </a:r>
                    </a:p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Інформаційно-пізнавальні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години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Єднаймо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душі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словом Кобзаря».</a:t>
                      </a:r>
                    </a:p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Книжкова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виставка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Думи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Кобзаря</a:t>
                      </a:r>
                    </a:p>
                    <a:p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живуть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поміж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нами».</a:t>
                      </a:r>
                    </a:p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Години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спілкування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«І лине над землею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Шевченкове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святе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слово».</a:t>
                      </a:r>
                    </a:p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 Конкурс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малюнків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«Шевченкова весна»</a:t>
                      </a:r>
                    </a:p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Раптівка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 нами, Тарасе!».</a:t>
                      </a:r>
                    </a:p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Шевченківські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читання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«В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бібліотеку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завітай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вірш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Шевченка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прочитай».</a:t>
                      </a:r>
                    </a:p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 Перегляд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художніх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документальних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фільмів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Т.Шевченка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Формування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ціннісного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історичних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духовних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надбань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рідного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краю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філологічних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наук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5513806"/>
                  </a:ext>
                </a:extLst>
              </a:tr>
              <a:tr h="741983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13-17.03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Дні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мистецтва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креативу «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Наповнимо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музикою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веселкою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наші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серця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Інформаційно-пізнавальна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година «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П’ять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хвилин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мистецтвом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».</a:t>
                      </a:r>
                    </a:p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Музичні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перерви «Рух –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життя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творчість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радість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школа – наш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дім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весело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жити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нім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».</a:t>
                      </a:r>
                    </a:p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Флешмоб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Кольорові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долоньки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Танцювальний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флешмоб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«Рух –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здоров’я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!»</a:t>
                      </a:r>
                    </a:p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Музично-розважальна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Мелодія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ритму»</a:t>
                      </a:r>
                    </a:p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Майстер-клас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Вокальні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вправи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</a:t>
                      </a:r>
                    </a:p>
                    <a:p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запорука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правильного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співу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Сприяння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творчому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розвитку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особистості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художньоестетичних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дисциплін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86846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67285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1035785"/>
              </p:ext>
            </p:extLst>
          </p:nvPr>
        </p:nvGraphicFramePr>
        <p:xfrm>
          <a:off x="150127" y="122830"/>
          <a:ext cx="8884690" cy="655410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8917">
                  <a:extLst>
                    <a:ext uri="{9D8B030D-6E8A-4147-A177-3AD203B41FA5}">
                      <a16:colId xmlns:a16="http://schemas.microsoft.com/office/drawing/2014/main" val="1927461925"/>
                    </a:ext>
                  </a:extLst>
                </a:gridCol>
                <a:gridCol w="631959">
                  <a:extLst>
                    <a:ext uri="{9D8B030D-6E8A-4147-A177-3AD203B41FA5}">
                      <a16:colId xmlns:a16="http://schemas.microsoft.com/office/drawing/2014/main" val="3084253695"/>
                    </a:ext>
                  </a:extLst>
                </a:gridCol>
                <a:gridCol w="3043451">
                  <a:extLst>
                    <a:ext uri="{9D8B030D-6E8A-4147-A177-3AD203B41FA5}">
                      <a16:colId xmlns:a16="http://schemas.microsoft.com/office/drawing/2014/main" val="1466211753"/>
                    </a:ext>
                  </a:extLst>
                </a:gridCol>
                <a:gridCol w="2183642">
                  <a:extLst>
                    <a:ext uri="{9D8B030D-6E8A-4147-A177-3AD203B41FA5}">
                      <a16:colId xmlns:a16="http://schemas.microsoft.com/office/drawing/2014/main" val="221319549"/>
                    </a:ext>
                  </a:extLst>
                </a:gridCol>
                <a:gridCol w="1308541">
                  <a:extLst>
                    <a:ext uri="{9D8B030D-6E8A-4147-A177-3AD203B41FA5}">
                      <a16:colId xmlns:a16="http://schemas.microsoft.com/office/drawing/2014/main" val="3309463001"/>
                    </a:ext>
                  </a:extLst>
                </a:gridCol>
                <a:gridCol w="1298180">
                  <a:extLst>
                    <a:ext uri="{9D8B030D-6E8A-4147-A177-3AD203B41FA5}">
                      <a16:colId xmlns:a16="http://schemas.microsoft.com/office/drawing/2014/main" val="4155149722"/>
                    </a:ext>
                  </a:extLst>
                </a:gridCol>
              </a:tblGrid>
              <a:tr h="523614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13-17.03 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Години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спілкування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«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Різнобарвні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кольори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українського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мистецтва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», «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Музика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душа народу», «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Мистецькими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стежками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рідного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краю», «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Симфонія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», «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Естетика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побуту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», «Театральна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палітра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», «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Мистецтво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мої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емоції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», «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Чарівна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сила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мистецтва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», «У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людини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все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має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бути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прекрасним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тіло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і душа, і думки», «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Духовність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особистості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мистецтво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Сприяння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творчому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розвитку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особистості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4689742"/>
                  </a:ext>
                </a:extLst>
              </a:tr>
              <a:tr h="741983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11.03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Шевченківська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декада у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школі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«Слово,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пісне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душа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Кобзарева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окраса і суть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нашого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життя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Формування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ціннісного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історичних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духовних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надбань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рідного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краю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5513806"/>
                  </a:ext>
                </a:extLst>
              </a:tr>
              <a:tr h="741983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14.03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День </a:t>
                      </a:r>
                      <a:r>
                        <a:rPr lang="ru-RU" sz="1400" b="0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добровольця</a:t>
                      </a:r>
                      <a:endParaRPr lang="ru-RU" sz="1400" b="0" u="sng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Фотовиставка «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Добровольці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нашого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міста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Ціннісне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держави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суспільства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–організатор, бібліотекар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8684697"/>
                  </a:ext>
                </a:extLst>
              </a:tr>
              <a:tr h="741983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14.03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Захід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«Доброволець – герой і патріот»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Ціннісне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держави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суспільства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5431243"/>
                  </a:ext>
                </a:extLst>
              </a:tr>
              <a:tr h="741983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18.03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День сну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Захід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Піжамна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вечірка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нашому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класі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Сприяння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творчому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розвитку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особистості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1-7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–організатор, ЗДВР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8676691"/>
                  </a:ext>
                </a:extLst>
              </a:tr>
              <a:tr h="741983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19.03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День </a:t>
                      </a:r>
                      <a:r>
                        <a:rPr lang="ru-RU" sz="1400" b="0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народження</a:t>
                      </a:r>
                      <a:r>
                        <a:rPr lang="ru-RU" sz="1400" b="0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Л.В.Костенко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Літературна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читальня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Слово – </a:t>
                      </a:r>
                      <a:r>
                        <a:rPr lang="ru-RU" sz="1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вчинок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а </a:t>
                      </a:r>
                      <a:r>
                        <a:rPr lang="ru-RU" sz="1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життя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як слово...»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Формування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ціннісного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історичних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духовних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надбань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рідного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краю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6-11класи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59926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658396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061685"/>
              </p:ext>
            </p:extLst>
          </p:nvPr>
        </p:nvGraphicFramePr>
        <p:xfrm>
          <a:off x="186517" y="177421"/>
          <a:ext cx="8815660" cy="644583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49580">
                  <a:extLst>
                    <a:ext uri="{9D8B030D-6E8A-4147-A177-3AD203B41FA5}">
                      <a16:colId xmlns:a16="http://schemas.microsoft.com/office/drawing/2014/main" val="1927461925"/>
                    </a:ext>
                  </a:extLst>
                </a:gridCol>
                <a:gridCol w="723331">
                  <a:extLst>
                    <a:ext uri="{9D8B030D-6E8A-4147-A177-3AD203B41FA5}">
                      <a16:colId xmlns:a16="http://schemas.microsoft.com/office/drawing/2014/main" val="3084253695"/>
                    </a:ext>
                  </a:extLst>
                </a:gridCol>
                <a:gridCol w="3117037">
                  <a:extLst>
                    <a:ext uri="{9D8B030D-6E8A-4147-A177-3AD203B41FA5}">
                      <a16:colId xmlns:a16="http://schemas.microsoft.com/office/drawing/2014/main" val="1466211753"/>
                    </a:ext>
                  </a:extLst>
                </a:gridCol>
                <a:gridCol w="1878044">
                  <a:extLst>
                    <a:ext uri="{9D8B030D-6E8A-4147-A177-3AD203B41FA5}">
                      <a16:colId xmlns:a16="http://schemas.microsoft.com/office/drawing/2014/main" val="221319549"/>
                    </a:ext>
                  </a:extLst>
                </a:gridCol>
                <a:gridCol w="1184324">
                  <a:extLst>
                    <a:ext uri="{9D8B030D-6E8A-4147-A177-3AD203B41FA5}">
                      <a16:colId xmlns:a16="http://schemas.microsoft.com/office/drawing/2014/main" val="3309463001"/>
                    </a:ext>
                  </a:extLst>
                </a:gridCol>
                <a:gridCol w="1463344">
                  <a:extLst>
                    <a:ext uri="{9D8B030D-6E8A-4147-A177-3AD203B41FA5}">
                      <a16:colId xmlns:a16="http://schemas.microsoft.com/office/drawing/2014/main" val="4155149722"/>
                    </a:ext>
                  </a:extLst>
                </a:gridCol>
              </a:tblGrid>
              <a:tr h="932318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20.03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День </a:t>
                      </a:r>
                      <a:r>
                        <a:rPr lang="ru-RU" sz="1400" b="0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щастя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Флешмоб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«Наше дерево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щастя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Сприяння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творчому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розвитку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особистості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294403"/>
                  </a:ext>
                </a:extLst>
              </a:tr>
              <a:tr h="721795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20.03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Всесвітній</a:t>
                      </a:r>
                      <a:r>
                        <a:rPr lang="ru-RU" sz="1400" b="0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день </a:t>
                      </a:r>
                      <a:r>
                        <a:rPr lang="ru-RU" sz="1400" b="0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казки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Квест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бібліотеці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Подорож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світ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казок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Сприяння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творчому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розвитку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особистості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1-5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14803"/>
                  </a:ext>
                </a:extLst>
              </a:tr>
              <a:tr h="591171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20.03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Виставка малюнків «Казковий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герой </a:t>
                      </a:r>
                      <a:b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 я»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Сприяння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творчому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розвитку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особистості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1-5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7635479"/>
                  </a:ext>
                </a:extLst>
              </a:tr>
              <a:tr h="624669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20.03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Всесвітній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день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Землі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Захід «Живе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обличчя </a:t>
                      </a:r>
                      <a:r>
                        <a:rPr lang="uk-UA" sz="14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ношої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Землі»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Ціннісне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природи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1-5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692911"/>
                  </a:ext>
                </a:extLst>
              </a:tr>
              <a:tr h="313898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Бере-</a:t>
                      </a:r>
                      <a:r>
                        <a:rPr lang="uk-UA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зень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Розробка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плану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весняних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канікул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Сприяння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творчому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розвитку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особистості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ЗДВР, </a:t>
                      </a:r>
                      <a:r>
                        <a:rPr kumimoji="0" lang="uk-UA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Педагог-організатор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 CYR" panose="02020603050405020304" pitchFamily="18" charset="0"/>
                        <a:ea typeface="+mn-ea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064790"/>
                  </a:ext>
                </a:extLst>
              </a:tr>
              <a:tr h="932318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Бере-</a:t>
                      </a:r>
                      <a:r>
                        <a:rPr lang="uk-UA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зень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Аналіз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стану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відвідування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школи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учнями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схильними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правопорушень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u="none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Правове виховання та профілактична робота з учнями. Соціальний захист учнів</a:t>
                      </a:r>
                      <a:endParaRPr lang="en-US" sz="1400" b="0" u="none" dirty="0">
                        <a:solidFill>
                          <a:schemeClr val="tx1"/>
                        </a:solidFill>
                        <a:effectLst/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ЗДВР, </a:t>
                      </a:r>
                      <a:r>
                        <a:rPr lang="uk-UA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соц.пед</a:t>
                      </a:r>
                      <a:r>
                        <a:rPr lang="uk-UA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7162999"/>
                  </a:ext>
                </a:extLst>
              </a:tr>
              <a:tr h="569390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Бере-</a:t>
                      </a:r>
                      <a:r>
                        <a:rPr lang="uk-UA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зень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Бесіди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Професія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як основа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життєвого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успіху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u="none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Правове виховання та профілактична робота з учнями. Соціальний захист учнів</a:t>
                      </a:r>
                      <a:endParaRPr lang="en-US" sz="1400" b="0" u="none" dirty="0">
                        <a:solidFill>
                          <a:schemeClr val="tx1"/>
                        </a:solidFill>
                        <a:effectLst/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8-11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Кл.керівники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3725847"/>
                  </a:ext>
                </a:extLst>
              </a:tr>
              <a:tr h="932318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Бере-</a:t>
                      </a:r>
                      <a:r>
                        <a:rPr lang="uk-UA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зень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Зустріч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підлітків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які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схильні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правопорушень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із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психологом на тему: «Знай,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що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частина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своєї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сім’ї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» 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u="none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Правове виховання та профілактична робота з учнями. Соціальний захист учнів</a:t>
                      </a:r>
                      <a:endParaRPr lang="en-US" sz="1400" b="0" u="none" dirty="0">
                        <a:solidFill>
                          <a:schemeClr val="tx1"/>
                        </a:solidFill>
                        <a:effectLst/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7-11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ЗДВР, психолог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00565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213931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181737"/>
              </p:ext>
            </p:extLst>
          </p:nvPr>
        </p:nvGraphicFramePr>
        <p:xfrm>
          <a:off x="213813" y="177421"/>
          <a:ext cx="8815660" cy="64922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49580">
                  <a:extLst>
                    <a:ext uri="{9D8B030D-6E8A-4147-A177-3AD203B41FA5}">
                      <a16:colId xmlns:a16="http://schemas.microsoft.com/office/drawing/2014/main" val="1927461925"/>
                    </a:ext>
                  </a:extLst>
                </a:gridCol>
                <a:gridCol w="723331">
                  <a:extLst>
                    <a:ext uri="{9D8B030D-6E8A-4147-A177-3AD203B41FA5}">
                      <a16:colId xmlns:a16="http://schemas.microsoft.com/office/drawing/2014/main" val="3084253695"/>
                    </a:ext>
                  </a:extLst>
                </a:gridCol>
                <a:gridCol w="3185276">
                  <a:extLst>
                    <a:ext uri="{9D8B030D-6E8A-4147-A177-3AD203B41FA5}">
                      <a16:colId xmlns:a16="http://schemas.microsoft.com/office/drawing/2014/main" val="1466211753"/>
                    </a:ext>
                  </a:extLst>
                </a:gridCol>
                <a:gridCol w="1809805">
                  <a:extLst>
                    <a:ext uri="{9D8B030D-6E8A-4147-A177-3AD203B41FA5}">
                      <a16:colId xmlns:a16="http://schemas.microsoft.com/office/drawing/2014/main" val="221319549"/>
                    </a:ext>
                  </a:extLst>
                </a:gridCol>
                <a:gridCol w="1184324">
                  <a:extLst>
                    <a:ext uri="{9D8B030D-6E8A-4147-A177-3AD203B41FA5}">
                      <a16:colId xmlns:a16="http://schemas.microsoft.com/office/drawing/2014/main" val="3309463001"/>
                    </a:ext>
                  </a:extLst>
                </a:gridCol>
                <a:gridCol w="1463344">
                  <a:extLst>
                    <a:ext uri="{9D8B030D-6E8A-4147-A177-3AD203B41FA5}">
                      <a16:colId xmlns:a16="http://schemas.microsoft.com/office/drawing/2014/main" val="4155149722"/>
                    </a:ext>
                  </a:extLst>
                </a:gridCol>
              </a:tblGrid>
              <a:tr h="932318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20-24.03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Тиждень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початкових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класів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Пізнаємо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Вчимося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Творимо»</a:t>
                      </a:r>
                    </a:p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Станція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Здоров’я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Відкриття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тижня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початкових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класів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 Весела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перерва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Моє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здоров’я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».</a:t>
                      </a:r>
                    </a:p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Станція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Народознавча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Відгадування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загадок,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ребусів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складання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прислів’їв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Ознайомлення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символікою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Уявна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мандрівка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"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Подорож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весняного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лісу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</a:p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Станція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Казкова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Розважальна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мандрую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казкою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».</a:t>
                      </a:r>
                    </a:p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Малюнковий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вернісаж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Забута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казка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золоте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намисто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»».</a:t>
                      </a:r>
                    </a:p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 Урок -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Мандрівка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сторінками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казок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».</a:t>
                      </a:r>
                    </a:p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Станція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Природнича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Вікторина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«У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пошуках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весни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».</a:t>
                      </a:r>
                    </a:p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Інтегрований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урок з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природознавства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</a:t>
                      </a:r>
                    </a:p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читання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Природі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буду другом я».</a:t>
                      </a:r>
                    </a:p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Станція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Кінцева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Веселковий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колаж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Долоньки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єднання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».</a:t>
                      </a:r>
                    </a:p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Мистецькі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забавлянки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Дитячі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руки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творять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чудеса»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Сприяння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творчому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розвитку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особистості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1-4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Вчите</a:t>
                      </a: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початкових класів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0647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9814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5588013"/>
              </p:ext>
            </p:extLst>
          </p:nvPr>
        </p:nvGraphicFramePr>
        <p:xfrm>
          <a:off x="177421" y="109182"/>
          <a:ext cx="8787481" cy="673062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21401">
                  <a:extLst>
                    <a:ext uri="{9D8B030D-6E8A-4147-A177-3AD203B41FA5}">
                      <a16:colId xmlns:a16="http://schemas.microsoft.com/office/drawing/2014/main" val="1927461925"/>
                    </a:ext>
                  </a:extLst>
                </a:gridCol>
                <a:gridCol w="588534">
                  <a:extLst>
                    <a:ext uri="{9D8B030D-6E8A-4147-A177-3AD203B41FA5}">
                      <a16:colId xmlns:a16="http://schemas.microsoft.com/office/drawing/2014/main" val="3084253695"/>
                    </a:ext>
                  </a:extLst>
                </a:gridCol>
                <a:gridCol w="2838733">
                  <a:extLst>
                    <a:ext uri="{9D8B030D-6E8A-4147-A177-3AD203B41FA5}">
                      <a16:colId xmlns:a16="http://schemas.microsoft.com/office/drawing/2014/main" val="1466211753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21319549"/>
                    </a:ext>
                  </a:extLst>
                </a:gridCol>
                <a:gridCol w="1078173">
                  <a:extLst>
                    <a:ext uri="{9D8B030D-6E8A-4147-A177-3AD203B41FA5}">
                      <a16:colId xmlns:a16="http://schemas.microsoft.com/office/drawing/2014/main" val="3309463001"/>
                    </a:ext>
                  </a:extLst>
                </a:gridCol>
                <a:gridCol w="1117440">
                  <a:extLst>
                    <a:ext uri="{9D8B030D-6E8A-4147-A177-3AD203B41FA5}">
                      <a16:colId xmlns:a16="http://schemas.microsoft.com/office/drawing/2014/main" val="4155149722"/>
                    </a:ext>
                  </a:extLst>
                </a:gridCol>
              </a:tblGrid>
              <a:tr h="439524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18.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8.09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День грамотності </a:t>
                      </a:r>
                      <a:br>
                        <a:rPr lang="uk-UA" sz="1400" b="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</a:br>
                      <a:r>
                        <a:rPr lang="uk-UA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Захід «Маленькі </a:t>
                      </a:r>
                      <a:r>
                        <a:rPr lang="uk-UA" sz="1400" b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грамотіії</a:t>
                      </a:r>
                      <a:r>
                        <a:rPr lang="uk-UA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</a:t>
                      </a:r>
                    </a:p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Захід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</a:t>
                      </a:r>
                      <a:r>
                        <a:rPr lang="uk-UA" sz="1400" b="0" baseline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Тінейджерська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грамотність»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Формування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себе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-5 класи</a:t>
                      </a:r>
                      <a:b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</a:b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6-11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-організатор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709801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19.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8.09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КВЕСТ до дня </a:t>
                      </a:r>
                      <a:r>
                        <a:rPr lang="ru-RU" sz="1400" b="0" baseline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грамотності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«У </a:t>
                      </a:r>
                      <a:r>
                        <a:rPr lang="ru-RU" sz="1400" b="0" baseline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царстві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baseline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Граматики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</a:t>
                      </a:r>
                      <a:endParaRPr lang="uk-UA" sz="1400" b="0" baseline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Формування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себе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7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Вчителі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uk-UA" sz="1400" b="0" baseline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укр.мови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834456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20.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11.09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9.09 День краси</a:t>
                      </a: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/>
                      </a:r>
                      <a:b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</a:b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Захід «Найгарніші українки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Сприяння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творчому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розвитку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особистості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5- 7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-організатор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3527615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21.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11.09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9 </a:t>
                      </a:r>
                      <a:r>
                        <a:rPr lang="ru-RU" sz="1400" u="sng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вересня</a:t>
                      </a:r>
                      <a:r>
                        <a:rPr lang="ru-RU" sz="140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  - День </a:t>
                      </a:r>
                      <a:r>
                        <a:rPr lang="ru-RU" sz="1400" u="sng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українського</a:t>
                      </a:r>
                      <a:r>
                        <a:rPr lang="ru-RU" sz="140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u="sng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кіно</a:t>
                      </a:r>
                      <a:r>
                        <a:rPr lang="ru-RU" sz="1400" u="none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Відеолекторій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українських фільмів «Міст 2022», «Воїни України 2022»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держави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суспільства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7-11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-організатор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14803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22.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15.09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40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Міжнародний </a:t>
                      </a:r>
                      <a:r>
                        <a:rPr kumimoji="0" lang="en-US" altLang="en-US" sz="1400" u="sng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день</a:t>
                      </a:r>
                      <a:r>
                        <a:rPr kumimoji="0" lang="en-US" altLang="en-US" sz="140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kumimoji="0" lang="en-US" altLang="en-US" sz="1400" u="sng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демократії</a:t>
                      </a:r>
                      <a:endParaRPr kumimoji="0" lang="en-US" altLang="en-US" sz="140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Інформаційний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урок «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Значення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демократії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для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сучасного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людства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Формування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історичних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культурних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духовних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надбань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рідного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краю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8-11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-організатор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7635479"/>
                  </a:ext>
                </a:extLst>
              </a:tr>
              <a:tr h="969901"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23.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21.09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u="sng" kern="12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Міжнародний </a:t>
                      </a:r>
                      <a:r>
                        <a:rPr lang="uk-UA" sz="1400" u="sng" kern="1200" baseline="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uk-UA" sz="1400" u="sng" kern="12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День Миру</a:t>
                      </a:r>
                      <a:br>
                        <a:rPr lang="uk-UA" sz="1400" u="sng" kern="12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</a:br>
                      <a:r>
                        <a:rPr lang="uk-UA" sz="1400" u="none" kern="12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Захід</a:t>
                      </a:r>
                      <a:r>
                        <a:rPr lang="uk-UA" sz="1400" u="none" kern="1200" baseline="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«Україна варта миру»</a:t>
                      </a:r>
                      <a:endParaRPr lang="en-US" sz="1400" b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Формування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історичних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культурних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духовних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надбань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рідного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краю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-організатор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692911"/>
                  </a:ext>
                </a:extLst>
              </a:tr>
              <a:tr h="440417"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24.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21.09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Флешмоб</a:t>
                      </a: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«Діти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проти війни»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Формування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історичних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культурних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духовних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надбань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рідного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краю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-організатор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4689742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25.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21.09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Виставка малюнків «Мир очима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дітей»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Формування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історичних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культурних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духовних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надбань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рідного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краю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1-5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–організатор, вчитель ОТМ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3512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84629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2026416"/>
              </p:ext>
            </p:extLst>
          </p:nvPr>
        </p:nvGraphicFramePr>
        <p:xfrm>
          <a:off x="213813" y="71425"/>
          <a:ext cx="8780064" cy="672308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3984">
                  <a:extLst>
                    <a:ext uri="{9D8B030D-6E8A-4147-A177-3AD203B41FA5}">
                      <a16:colId xmlns:a16="http://schemas.microsoft.com/office/drawing/2014/main" val="1927461925"/>
                    </a:ext>
                  </a:extLst>
                </a:gridCol>
                <a:gridCol w="736979">
                  <a:extLst>
                    <a:ext uri="{9D8B030D-6E8A-4147-A177-3AD203B41FA5}">
                      <a16:colId xmlns:a16="http://schemas.microsoft.com/office/drawing/2014/main" val="3084253695"/>
                    </a:ext>
                  </a:extLst>
                </a:gridCol>
                <a:gridCol w="2483893">
                  <a:extLst>
                    <a:ext uri="{9D8B030D-6E8A-4147-A177-3AD203B41FA5}">
                      <a16:colId xmlns:a16="http://schemas.microsoft.com/office/drawing/2014/main" val="1466211753"/>
                    </a:ext>
                  </a:extLst>
                </a:gridCol>
                <a:gridCol w="2497540">
                  <a:extLst>
                    <a:ext uri="{9D8B030D-6E8A-4147-A177-3AD203B41FA5}">
                      <a16:colId xmlns:a16="http://schemas.microsoft.com/office/drawing/2014/main" val="221319549"/>
                    </a:ext>
                  </a:extLst>
                </a:gridCol>
                <a:gridCol w="1184324">
                  <a:extLst>
                    <a:ext uri="{9D8B030D-6E8A-4147-A177-3AD203B41FA5}">
                      <a16:colId xmlns:a16="http://schemas.microsoft.com/office/drawing/2014/main" val="3309463001"/>
                    </a:ext>
                  </a:extLst>
                </a:gridCol>
                <a:gridCol w="1463344">
                  <a:extLst>
                    <a:ext uri="{9D8B030D-6E8A-4147-A177-3AD203B41FA5}">
                      <a16:colId xmlns:a16="http://schemas.microsoft.com/office/drawing/2014/main" val="4155149722"/>
                    </a:ext>
                  </a:extLst>
                </a:gridCol>
              </a:tblGrid>
              <a:tr h="796194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21.03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Міжнародний день </a:t>
                      </a:r>
                      <a:r>
                        <a:rPr lang="ru-RU" sz="1400" b="0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лісу</a:t>
                      </a:r>
                      <a:r>
                        <a:rPr lang="ru-RU" sz="1400" b="0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400" b="0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u="sng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Акція 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«Посади дерево – </a:t>
                      </a:r>
                      <a:r>
                        <a:rPr lang="ru-RU" sz="1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дихай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вільніше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Ціннісне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природи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294403"/>
                  </a:ext>
                </a:extLst>
              </a:tr>
              <a:tr h="687346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21.03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Міжнародний день </a:t>
                      </a:r>
                      <a:r>
                        <a:rPr lang="ru-RU" sz="1400" b="0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кольору</a:t>
                      </a:r>
                      <a:r>
                        <a:rPr lang="ru-RU" sz="1400" b="0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Флешмоб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«Ми </a:t>
                      </a:r>
                      <a:r>
                        <a:rPr lang="ru-RU" sz="1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одягнемось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 </a:t>
                      </a:r>
                      <a:r>
                        <a:rPr lang="ru-RU" sz="1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кольори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веселки»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Сприяння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творчому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розвитку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особистості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14803"/>
                  </a:ext>
                </a:extLst>
              </a:tr>
              <a:tr h="887822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22.03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Всесвітній</a:t>
                      </a:r>
                      <a:r>
                        <a:rPr lang="ru-RU" sz="1400" b="0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день </a:t>
                      </a:r>
                      <a:r>
                        <a:rPr lang="ru-RU" sz="1400" b="0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водних</a:t>
                      </a:r>
                      <a:r>
                        <a:rPr lang="ru-RU" sz="1400" b="0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ресурсів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квест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«У </a:t>
                      </a:r>
                      <a:r>
                        <a:rPr lang="ru-RU" sz="14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гості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4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Краплинки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Ціннісне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природи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1-6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7635479"/>
                  </a:ext>
                </a:extLst>
              </a:tr>
              <a:tr h="1288774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25.03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</a:t>
                      </a:r>
                      <a:r>
                        <a:rPr lang="ru-RU" sz="1400" b="0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березня</a:t>
                      </a:r>
                      <a:r>
                        <a:rPr lang="ru-RU" sz="1400" b="0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ru-RU" sz="1400" b="0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Всеукраїнський</a:t>
                      </a:r>
                      <a:r>
                        <a:rPr lang="ru-RU" sz="1400" b="0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день </a:t>
                      </a:r>
                      <a:r>
                        <a:rPr lang="ru-RU" sz="1400" b="0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боротьби</a:t>
                      </a:r>
                      <a:r>
                        <a:rPr lang="ru-RU" sz="1400" b="0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1400" b="0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 </a:t>
                      </a:r>
                      <a:r>
                        <a:rPr lang="ru-RU" sz="1400" b="0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захворюваністю</a:t>
                      </a:r>
                      <a:r>
                        <a:rPr lang="ru-RU" sz="1400" b="0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туберкульозом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Захід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Туберкульоз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ru-RU" sz="14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нечарівна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паличка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Охорона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життя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Здоров’я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учнів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692911"/>
                  </a:ext>
                </a:extLst>
              </a:tr>
              <a:tr h="887822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29.03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</a:t>
                      </a:r>
                      <a:r>
                        <a:rPr lang="ru-RU" sz="1400" b="0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березня</a:t>
                      </a:r>
                      <a:r>
                        <a:rPr lang="ru-RU" sz="1400" b="0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Великдень (</a:t>
                      </a:r>
                      <a:r>
                        <a:rPr lang="ru-RU" sz="1400" b="0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західний</a:t>
                      </a:r>
                      <a:r>
                        <a:rPr lang="ru-RU" sz="1400" b="0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обряд)</a:t>
                      </a:r>
                      <a:endParaRPr lang="en-US" sz="1400" b="0" u="sng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Творчий захід «Великдень – величне свято українців»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Сприяння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творчому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розвитку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особистості</a:t>
                      </a:r>
                    </a:p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064790"/>
                  </a:ext>
                </a:extLst>
              </a:tr>
              <a:tr h="887822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29.03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Виставка малюнків та крашанок до Великодня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Сприяння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творчому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розвитку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особистості</a:t>
                      </a: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–організатор, вчитель ОТМ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6844821"/>
                  </a:ext>
                </a:extLst>
              </a:tr>
              <a:tr h="989129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Бере-</a:t>
                      </a:r>
                      <a:r>
                        <a:rPr lang="uk-UA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зень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Вивчення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зайнятості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учнів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 – 8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класів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Рейд</a:t>
                      </a:r>
                    </a:p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родини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Правове виховання та профілактична робота з учнями. Соціальний захист учнів</a:t>
                      </a:r>
                      <a:endParaRPr lang="en-US" sz="1400" b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Кл.керівники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8640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779312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0605291"/>
              </p:ext>
            </p:extLst>
          </p:nvPr>
        </p:nvGraphicFramePr>
        <p:xfrm>
          <a:off x="213813" y="71424"/>
          <a:ext cx="8780064" cy="635155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3984">
                  <a:extLst>
                    <a:ext uri="{9D8B030D-6E8A-4147-A177-3AD203B41FA5}">
                      <a16:colId xmlns:a16="http://schemas.microsoft.com/office/drawing/2014/main" val="1927461925"/>
                    </a:ext>
                  </a:extLst>
                </a:gridCol>
                <a:gridCol w="723331">
                  <a:extLst>
                    <a:ext uri="{9D8B030D-6E8A-4147-A177-3AD203B41FA5}">
                      <a16:colId xmlns:a16="http://schemas.microsoft.com/office/drawing/2014/main" val="3084253695"/>
                    </a:ext>
                  </a:extLst>
                </a:gridCol>
                <a:gridCol w="2934269">
                  <a:extLst>
                    <a:ext uri="{9D8B030D-6E8A-4147-A177-3AD203B41FA5}">
                      <a16:colId xmlns:a16="http://schemas.microsoft.com/office/drawing/2014/main" val="1466211753"/>
                    </a:ext>
                  </a:extLst>
                </a:gridCol>
                <a:gridCol w="2060812">
                  <a:extLst>
                    <a:ext uri="{9D8B030D-6E8A-4147-A177-3AD203B41FA5}">
                      <a16:colId xmlns:a16="http://schemas.microsoft.com/office/drawing/2014/main" val="221319549"/>
                    </a:ext>
                  </a:extLst>
                </a:gridCol>
                <a:gridCol w="1184324">
                  <a:extLst>
                    <a:ext uri="{9D8B030D-6E8A-4147-A177-3AD203B41FA5}">
                      <a16:colId xmlns:a16="http://schemas.microsoft.com/office/drawing/2014/main" val="3309463001"/>
                    </a:ext>
                  </a:extLst>
                </a:gridCol>
                <a:gridCol w="1463344">
                  <a:extLst>
                    <a:ext uri="{9D8B030D-6E8A-4147-A177-3AD203B41FA5}">
                      <a16:colId xmlns:a16="http://schemas.microsoft.com/office/drawing/2014/main" val="4155149722"/>
                    </a:ext>
                  </a:extLst>
                </a:gridCol>
              </a:tblGrid>
              <a:tr h="932318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Бере-</a:t>
                      </a:r>
                      <a:r>
                        <a:rPr lang="uk-UA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зень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Аналіз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стану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відвідування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школи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учнями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березень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u="none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Правове виховання та профілактична робота з учнями. Соціальний захист учнів</a:t>
                      </a:r>
                      <a:endParaRPr lang="en-US" sz="1400" b="0" u="none" dirty="0">
                        <a:solidFill>
                          <a:schemeClr val="tx1"/>
                        </a:solidFill>
                        <a:effectLst/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ЗДВР, </a:t>
                      </a:r>
                      <a:r>
                        <a:rPr lang="uk-UA" sz="14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соц.пед</a:t>
                      </a:r>
                      <a:r>
                        <a:rPr lang="uk-UA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294403"/>
                  </a:ext>
                </a:extLst>
              </a:tr>
              <a:tr h="457654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Бере-</a:t>
                      </a:r>
                      <a:r>
                        <a:rPr lang="uk-UA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зень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Випуск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санбюлетеня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Профілактика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короткозорості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Охорона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життя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та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Здоров’я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учнів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Медсестра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14803"/>
                  </a:ext>
                </a:extLst>
              </a:tr>
              <a:tr h="591171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Бере-</a:t>
                      </a:r>
                      <a:r>
                        <a:rPr lang="uk-UA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зень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Розробка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пам’яток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безпеки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життєдіяльності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для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учнів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під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час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весняних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канікул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Охорона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життя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та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Здоров’я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учнів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ЗДВР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7635479"/>
                  </a:ext>
                </a:extLst>
              </a:tr>
              <a:tr h="545455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Бере-</a:t>
                      </a:r>
                      <a:r>
                        <a:rPr lang="uk-UA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зень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Інструктажі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 правил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безпечної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поведінки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під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час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весняних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канікул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Охорона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життя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та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Здоров’я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учнів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ЗДВР,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кл.керівники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692911"/>
                  </a:ext>
                </a:extLst>
              </a:tr>
              <a:tr h="932318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Бере-</a:t>
                      </a:r>
                      <a:r>
                        <a:rPr lang="uk-UA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зень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Профілактична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бесіда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Всесвітнього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Дня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боротьби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туберкульозом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«Шляхи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розповсюдження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туберкульозу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роль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профілактичних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засобів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заходів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Охорона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життя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та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Здоров’я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учнів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Медсестра,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кл.керівники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064790"/>
                  </a:ext>
                </a:extLst>
              </a:tr>
              <a:tr h="563540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Бере-</a:t>
                      </a:r>
                      <a:r>
                        <a:rPr lang="uk-UA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зень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Свято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Еко-подіум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Модний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фест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Цілісне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ставлення до природи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Вчитель ОТМ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6844821"/>
                  </a:ext>
                </a:extLst>
              </a:tr>
              <a:tr h="721795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Бере-</a:t>
                      </a:r>
                      <a:r>
                        <a:rPr lang="uk-UA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зень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Класні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батьківські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збори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підсумки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навчальних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досягнень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 ІІІ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чверті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анкетування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батьків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достатньо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цікавитеся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своїми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дітьми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?»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Робота з батьками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Адміністрація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2371541"/>
                  </a:ext>
                </a:extLst>
              </a:tr>
              <a:tr h="721795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Бере-</a:t>
                      </a:r>
                      <a:r>
                        <a:rPr lang="uk-UA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зень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Робота з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сім’ями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пільгових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категорій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u="none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Правове виховання та профілактична робота з учнями. Соціальний захист учнів</a:t>
                      </a:r>
                      <a:endParaRPr lang="en-US" sz="1400" b="0" u="none" dirty="0">
                        <a:solidFill>
                          <a:schemeClr val="tx1"/>
                        </a:solidFill>
                        <a:effectLst/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ЗДВР, </a:t>
                      </a:r>
                      <a:r>
                        <a:rPr lang="uk-UA" sz="14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соц.пед</a:t>
                      </a:r>
                      <a:r>
                        <a:rPr lang="uk-UA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50681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64419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5384823"/>
              </p:ext>
            </p:extLst>
          </p:nvPr>
        </p:nvGraphicFramePr>
        <p:xfrm>
          <a:off x="213813" y="71424"/>
          <a:ext cx="8780064" cy="218483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3984">
                  <a:extLst>
                    <a:ext uri="{9D8B030D-6E8A-4147-A177-3AD203B41FA5}">
                      <a16:colId xmlns:a16="http://schemas.microsoft.com/office/drawing/2014/main" val="1927461925"/>
                    </a:ext>
                  </a:extLst>
                </a:gridCol>
                <a:gridCol w="723331">
                  <a:extLst>
                    <a:ext uri="{9D8B030D-6E8A-4147-A177-3AD203B41FA5}">
                      <a16:colId xmlns:a16="http://schemas.microsoft.com/office/drawing/2014/main" val="3084253695"/>
                    </a:ext>
                  </a:extLst>
                </a:gridCol>
                <a:gridCol w="2934269">
                  <a:extLst>
                    <a:ext uri="{9D8B030D-6E8A-4147-A177-3AD203B41FA5}">
                      <a16:colId xmlns:a16="http://schemas.microsoft.com/office/drawing/2014/main" val="1466211753"/>
                    </a:ext>
                  </a:extLst>
                </a:gridCol>
                <a:gridCol w="2060812">
                  <a:extLst>
                    <a:ext uri="{9D8B030D-6E8A-4147-A177-3AD203B41FA5}">
                      <a16:colId xmlns:a16="http://schemas.microsoft.com/office/drawing/2014/main" val="221319549"/>
                    </a:ext>
                  </a:extLst>
                </a:gridCol>
                <a:gridCol w="1184324">
                  <a:extLst>
                    <a:ext uri="{9D8B030D-6E8A-4147-A177-3AD203B41FA5}">
                      <a16:colId xmlns:a16="http://schemas.microsoft.com/office/drawing/2014/main" val="3309463001"/>
                    </a:ext>
                  </a:extLst>
                </a:gridCol>
                <a:gridCol w="1463344">
                  <a:extLst>
                    <a:ext uri="{9D8B030D-6E8A-4147-A177-3AD203B41FA5}">
                      <a16:colId xmlns:a16="http://schemas.microsoft.com/office/drawing/2014/main" val="4155149722"/>
                    </a:ext>
                  </a:extLst>
                </a:gridCol>
              </a:tblGrid>
              <a:tr h="721795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Бере-</a:t>
                      </a:r>
                      <a:r>
                        <a:rPr lang="uk-UA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зень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Екологічна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акція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Чисті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джерела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Цілісне ставлення до природи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Вчитель біології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2330941"/>
                  </a:ext>
                </a:extLst>
              </a:tr>
              <a:tr h="721795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Бере-</a:t>
                      </a:r>
                      <a:r>
                        <a:rPr lang="uk-UA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зень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Трудові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десанти.Упорядкування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пришкільної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території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насадження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дерев та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квітів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Цілісне ставлення до природи 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праці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Кл.керівники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3099296"/>
                  </a:ext>
                </a:extLst>
              </a:tr>
              <a:tr h="721795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Бере-</a:t>
                      </a:r>
                      <a:r>
                        <a:rPr lang="uk-UA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зень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Поповнення сайту школи новинами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864084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4484" y="2024259"/>
            <a:ext cx="4129393" cy="515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04971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chemeClr val="accent4">
                <a:lumMod val="60000"/>
                <a:lumOff val="40000"/>
              </a:schemeClr>
            </a:gs>
            <a:gs pos="37000">
              <a:srgbClr val="EFD783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2830" y="150126"/>
            <a:ext cx="902117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КВІТЕНЬ 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СХОДИНКА </a:t>
            </a:r>
            <a:b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екологічного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«ХАЙ ПЛАНЕТА НАША ЧИСТА РОЗКВІТАЄ ЛЮДЯМ НА ДОБРО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Компетентність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природничих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науках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технологіях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зміст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ціннісне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ставлення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Кредо: «З природою живи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дружбі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 буде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вона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!»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ставлення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універсальної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усвідомлення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себе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почуття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природу, як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багатство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основу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вихованців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нетерпимого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ставлення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тих,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раціонально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користуватися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ресурсами в рамках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сталого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усвідомлення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навколишнього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бажання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дотримуватися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здорового способу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476353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7049037"/>
              </p:ext>
            </p:extLst>
          </p:nvPr>
        </p:nvGraphicFramePr>
        <p:xfrm>
          <a:off x="122831" y="400110"/>
          <a:ext cx="8884690" cy="632459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8917">
                  <a:extLst>
                    <a:ext uri="{9D8B030D-6E8A-4147-A177-3AD203B41FA5}">
                      <a16:colId xmlns:a16="http://schemas.microsoft.com/office/drawing/2014/main" val="1927461925"/>
                    </a:ext>
                  </a:extLst>
                </a:gridCol>
                <a:gridCol w="662898">
                  <a:extLst>
                    <a:ext uri="{9D8B030D-6E8A-4147-A177-3AD203B41FA5}">
                      <a16:colId xmlns:a16="http://schemas.microsoft.com/office/drawing/2014/main" val="3084253695"/>
                    </a:ext>
                  </a:extLst>
                </a:gridCol>
                <a:gridCol w="3135342">
                  <a:extLst>
                    <a:ext uri="{9D8B030D-6E8A-4147-A177-3AD203B41FA5}">
                      <a16:colId xmlns:a16="http://schemas.microsoft.com/office/drawing/2014/main" val="1466211753"/>
                    </a:ext>
                  </a:extLst>
                </a:gridCol>
                <a:gridCol w="2074460">
                  <a:extLst>
                    <a:ext uri="{9D8B030D-6E8A-4147-A177-3AD203B41FA5}">
                      <a16:colId xmlns:a16="http://schemas.microsoft.com/office/drawing/2014/main" val="221319549"/>
                    </a:ext>
                  </a:extLst>
                </a:gridCol>
                <a:gridCol w="1294893">
                  <a:extLst>
                    <a:ext uri="{9D8B030D-6E8A-4147-A177-3AD203B41FA5}">
                      <a16:colId xmlns:a16="http://schemas.microsoft.com/office/drawing/2014/main" val="3309463001"/>
                    </a:ext>
                  </a:extLst>
                </a:gridCol>
                <a:gridCol w="1298180">
                  <a:extLst>
                    <a:ext uri="{9D8B030D-6E8A-4147-A177-3AD203B41FA5}">
                      <a16:colId xmlns:a16="http://schemas.microsoft.com/office/drawing/2014/main" val="4155149722"/>
                    </a:ext>
                  </a:extLst>
                </a:gridCol>
              </a:tblGrid>
              <a:tr h="527938"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en-US" sz="14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</a:t>
                      </a:r>
                      <a:endParaRPr lang="en-US" sz="14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ЗМІСТ ДІЯЛЬНОСТІ</a:t>
                      </a:r>
                      <a:endParaRPr lang="en-US" sz="14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НАПРЯМ ВИХОВНОЇ РОБОТИ</a:t>
                      </a:r>
                      <a:endParaRPr lang="en-US" sz="14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ВІКОВА КАТЕГОРІЯ</a:t>
                      </a:r>
                      <a:endParaRPr lang="en-US" sz="14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ВІДПОВІ-ДАЛЬНИЙ</a:t>
                      </a:r>
                      <a:endParaRPr lang="en-US" sz="14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5215372"/>
                  </a:ext>
                </a:extLst>
              </a:tr>
              <a:tr h="477671"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1.04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День </a:t>
                      </a:r>
                      <a:r>
                        <a:rPr lang="ru-RU" sz="1400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сміху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Гумористичний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турнір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Сміх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продовжує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життя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Зі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шкільного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життя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- конкурс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відеороликів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Сприяння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творчому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розвитку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особистості</a:t>
                      </a:r>
                    </a:p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 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–організатор, ЗДВР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14803"/>
                  </a:ext>
                </a:extLst>
              </a:tr>
              <a:tr h="501635"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1.04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Флешмоб</a:t>
                      </a: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«День навпаки»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Сприяння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творчому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розвитку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особистості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-організатор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7635479"/>
                  </a:ext>
                </a:extLst>
              </a:tr>
              <a:tr h="481311"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Кві-тень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Підготовка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участі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Всеукраїнській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військово-спортивній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грі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Джура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Сприяння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творчому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розвитку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особистості</a:t>
                      </a:r>
                    </a:p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Формування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ціннісного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історичних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духовних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надбань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рідного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краю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–організатор, ЗДВР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692911"/>
                  </a:ext>
                </a:extLst>
              </a:tr>
              <a:tr h="464479"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1.04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Міжнародний день птахів</a:t>
                      </a:r>
                    </a:p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 «Крилаті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забави»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Ціннісне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природи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1-6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6936673"/>
                  </a:ext>
                </a:extLst>
              </a:tr>
              <a:tr h="708191"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2.04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Міжнародний день </a:t>
                      </a:r>
                      <a:r>
                        <a:rPr lang="ru-RU" sz="1400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дитячої</a:t>
                      </a:r>
                      <a:r>
                        <a:rPr lang="ru-RU" sz="1400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книги</a:t>
                      </a:r>
                    </a:p>
                    <a:p>
                      <a:r>
                        <a:rPr lang="uk-UA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Квест</a:t>
                      </a: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«Шерлок </a:t>
                      </a:r>
                      <a:r>
                        <a:rPr lang="uk-UA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вбібліотеці</a:t>
                      </a: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Сприяння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творчому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розвитку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особистості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1-6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-організатор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8591763"/>
                  </a:ext>
                </a:extLst>
              </a:tr>
              <a:tr h="543636"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2.04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Виставка дитячої літератури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Сприяння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творчому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розвитку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особистості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4689742"/>
                  </a:ext>
                </a:extLst>
              </a:tr>
              <a:tr h="741983"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4.04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Міжнародний день </a:t>
                      </a:r>
                      <a:r>
                        <a:rPr lang="ru-RU" sz="1400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освіти</a:t>
                      </a:r>
                      <a:r>
                        <a:rPr lang="ru-RU" sz="1400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</a:t>
                      </a:r>
                      <a:r>
                        <a:rPr lang="en-US" sz="1400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 </a:t>
                      </a:r>
                      <a:r>
                        <a:rPr lang="ru-RU" sz="1400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питаннях</a:t>
                      </a:r>
                      <a:r>
                        <a:rPr lang="ru-RU" sz="1400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мінної</a:t>
                      </a:r>
                      <a:r>
                        <a:rPr lang="ru-RU" sz="1400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небезпеки</a:t>
                      </a:r>
                      <a:endParaRPr lang="ru-RU" sz="1400" u="sng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uk-UA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Уроки</a:t>
                      </a: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безпеки з песиком Патроном»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Охорона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життя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Здоров’я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учнів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1-6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Педагог-організатор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313225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57098" y="0"/>
            <a:ext cx="2702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u="sng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 panose="02020603050405020304" pitchFamily="18" charset="0"/>
                <a:cs typeface="Times New Roman CYR" panose="02020603050405020304" pitchFamily="18" charset="0"/>
              </a:rPr>
              <a:t>КВІТЕНЬ</a:t>
            </a:r>
            <a:endParaRPr lang="en-US" sz="2000" b="1" u="sng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 CYR" panose="02020603050405020304" pitchFamily="18" charset="0"/>
              <a:cs typeface="Times New Roman CYR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02540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4145088"/>
              </p:ext>
            </p:extLst>
          </p:nvPr>
        </p:nvGraphicFramePr>
        <p:xfrm>
          <a:off x="122831" y="171282"/>
          <a:ext cx="8884690" cy="667397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8917">
                  <a:extLst>
                    <a:ext uri="{9D8B030D-6E8A-4147-A177-3AD203B41FA5}">
                      <a16:colId xmlns:a16="http://schemas.microsoft.com/office/drawing/2014/main" val="1927461925"/>
                    </a:ext>
                  </a:extLst>
                </a:gridCol>
                <a:gridCol w="662898">
                  <a:extLst>
                    <a:ext uri="{9D8B030D-6E8A-4147-A177-3AD203B41FA5}">
                      <a16:colId xmlns:a16="http://schemas.microsoft.com/office/drawing/2014/main" val="3084253695"/>
                    </a:ext>
                  </a:extLst>
                </a:gridCol>
                <a:gridCol w="3353706">
                  <a:extLst>
                    <a:ext uri="{9D8B030D-6E8A-4147-A177-3AD203B41FA5}">
                      <a16:colId xmlns:a16="http://schemas.microsoft.com/office/drawing/2014/main" val="1466211753"/>
                    </a:ext>
                  </a:extLst>
                </a:gridCol>
                <a:gridCol w="1856096">
                  <a:extLst>
                    <a:ext uri="{9D8B030D-6E8A-4147-A177-3AD203B41FA5}">
                      <a16:colId xmlns:a16="http://schemas.microsoft.com/office/drawing/2014/main" val="221319549"/>
                    </a:ext>
                  </a:extLst>
                </a:gridCol>
                <a:gridCol w="1294893">
                  <a:extLst>
                    <a:ext uri="{9D8B030D-6E8A-4147-A177-3AD203B41FA5}">
                      <a16:colId xmlns:a16="http://schemas.microsoft.com/office/drawing/2014/main" val="3309463001"/>
                    </a:ext>
                  </a:extLst>
                </a:gridCol>
                <a:gridCol w="1298180">
                  <a:extLst>
                    <a:ext uri="{9D8B030D-6E8A-4147-A177-3AD203B41FA5}">
                      <a16:colId xmlns:a16="http://schemas.microsoft.com/office/drawing/2014/main" val="4155149722"/>
                    </a:ext>
                  </a:extLst>
                </a:gridCol>
              </a:tblGrid>
              <a:tr h="527938">
                <a:tc>
                  <a:txBody>
                    <a:bodyPr/>
                    <a:lstStyle/>
                    <a:p>
                      <a:r>
                        <a:rPr lang="uk-UA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03-07.04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Тиждень</a:t>
                      </a: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психології</a:t>
                      </a: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«У наших руках </a:t>
                      </a:r>
                      <a:r>
                        <a:rPr lang="ru-RU" sz="14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щасливе</a:t>
                      </a: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майбутнє</a:t>
                      </a: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</a:t>
                      </a: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ми за здоровий </a:t>
                      </a:r>
                      <a:r>
                        <a:rPr lang="ru-RU" sz="14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спосіб</a:t>
                      </a: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життя</a:t>
                      </a: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». </a:t>
                      </a:r>
                      <a:br>
                        <a:rPr lang="ru-RU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 </a:t>
                      </a:r>
                      <a:r>
                        <a:rPr lang="ru-RU" sz="14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Створення</a:t>
                      </a: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колажу</a:t>
                      </a: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4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Здоровим</a:t>
                      </a: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будеш</a:t>
                      </a: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все </a:t>
                      </a:r>
                      <a:r>
                        <a:rPr lang="ru-RU" sz="14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здобудеш</a:t>
                      </a: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  <a:br>
                        <a:rPr lang="ru-RU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 </a:t>
                      </a:r>
                      <a:r>
                        <a:rPr lang="ru-RU" sz="14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Акція</a:t>
                      </a: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4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Здоровим</a:t>
                      </a: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бути – модно!» (конкурс </a:t>
                      </a:r>
                      <a:r>
                        <a:rPr lang="ru-RU" sz="14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малюнків</a:t>
                      </a: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). </a:t>
                      </a:r>
                      <a:br>
                        <a:rPr lang="ru-RU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 </a:t>
                      </a:r>
                      <a:r>
                        <a:rPr lang="ru-RU" sz="14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Виховна</a:t>
                      </a: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година з </a:t>
                      </a:r>
                      <a:r>
                        <a:rPr lang="ru-RU" sz="14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елементами</a:t>
                      </a: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психосоціального</a:t>
                      </a: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тренінгу</a:t>
                      </a: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4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Рольова</a:t>
                      </a: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боротьба</a:t>
                      </a: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  <a:br>
                        <a:rPr lang="ru-RU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 </a:t>
                      </a:r>
                      <a:r>
                        <a:rPr lang="ru-RU" sz="14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Акція</a:t>
                      </a: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"</a:t>
                      </a:r>
                      <a:r>
                        <a:rPr lang="ru-RU" sz="14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Подаруй</a:t>
                      </a: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світу</a:t>
                      </a: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посмішку</a:t>
                      </a: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 </a:t>
                      </a:r>
                      <a:br>
                        <a:rPr lang="ru-RU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 </a:t>
                      </a:r>
                      <a:r>
                        <a:rPr lang="ru-RU" sz="14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Хвилинка</a:t>
                      </a: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позитиву "</a:t>
                      </a:r>
                      <a:r>
                        <a:rPr lang="ru-RU" sz="14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Комплімент</a:t>
                      </a: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кожному" </a:t>
                      </a:r>
                      <a:br>
                        <a:rPr lang="ru-RU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 </a:t>
                      </a:r>
                      <a:r>
                        <a:rPr lang="ru-RU" sz="14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Соціально-психологічний</a:t>
                      </a: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тренінг</a:t>
                      </a: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4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Гроші</a:t>
                      </a: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ru-RU" sz="14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необхідність</a:t>
                      </a: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</a:t>
                      </a: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сенс</a:t>
                      </a: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життя</a:t>
                      </a: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?»</a:t>
                      </a:r>
                      <a:br>
                        <a:rPr lang="ru-RU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 </a:t>
                      </a:r>
                      <a:r>
                        <a:rPr lang="ru-RU" sz="14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Тематична</a:t>
                      </a: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виставка</a:t>
                      </a: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«Здоровий </a:t>
                      </a:r>
                      <a:r>
                        <a:rPr lang="ru-RU" sz="14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спосіб</a:t>
                      </a: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життя</a:t>
                      </a: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як </a:t>
                      </a:r>
                      <a:r>
                        <a:rPr lang="ru-RU" sz="14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умова</a:t>
                      </a: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збереження</a:t>
                      </a: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4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зміцнення</a:t>
                      </a: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нації</a:t>
                      </a: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✓ Година </a:t>
                      </a:r>
                      <a:r>
                        <a:rPr lang="ru-RU" sz="14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корисних</a:t>
                      </a: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порад</a:t>
                      </a: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4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Всесвітнього</a:t>
                      </a: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дня </a:t>
                      </a:r>
                      <a:r>
                        <a:rPr lang="ru-RU" sz="14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здоров’я</a:t>
                      </a: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«Здоровий </a:t>
                      </a:r>
                      <a:r>
                        <a:rPr lang="ru-RU" sz="14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спосіб</a:t>
                      </a: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життя</a:t>
                      </a: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ru-RU" sz="14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традиціях</a:t>
                      </a: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українського</a:t>
                      </a: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народу»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Охорона</a:t>
                      </a: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життя</a:t>
                      </a: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4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Здоров’я</a:t>
                      </a: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учнів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 класи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ЗДВР,</a:t>
                      </a:r>
                      <a:r>
                        <a:rPr lang="uk-UA" sz="1400" b="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психолог 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5215372"/>
                  </a:ext>
                </a:extLst>
              </a:tr>
              <a:tr h="527938">
                <a:tc>
                  <a:txBody>
                    <a:bodyPr/>
                    <a:lstStyle/>
                    <a:p>
                      <a:r>
                        <a:rPr lang="uk-UA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8.04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Квест-гра</a:t>
                      </a: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4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Подорож</a:t>
                      </a: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стежиною</a:t>
                      </a: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здоров’я</a:t>
                      </a: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Охорона</a:t>
                      </a: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життя</a:t>
                      </a: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4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Здоров’я</a:t>
                      </a: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учнів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1-6 класи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Вчитель біології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334701"/>
                  </a:ext>
                </a:extLst>
              </a:tr>
              <a:tr h="527938">
                <a:tc>
                  <a:txBody>
                    <a:bodyPr/>
                    <a:lstStyle/>
                    <a:p>
                      <a:r>
                        <a:rPr lang="uk-UA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8.04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Перегляд </a:t>
                      </a:r>
                      <a:r>
                        <a:rPr lang="ru-RU" sz="14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презентації</a:t>
                      </a: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4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Корисні</a:t>
                      </a: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4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шкідливі</a:t>
                      </a:r>
                      <a:r>
                        <a:rPr lang="ru-RU" sz="1400" b="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звички</a:t>
                      </a: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Охорона</a:t>
                      </a: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життя</a:t>
                      </a: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4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Здоров’я</a:t>
                      </a: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учнів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 класи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Вчитель біології 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411187"/>
                  </a:ext>
                </a:extLst>
              </a:tr>
              <a:tr h="317544">
                <a:tc>
                  <a:txBody>
                    <a:bodyPr/>
                    <a:lstStyle/>
                    <a:p>
                      <a:r>
                        <a:rPr lang="uk-UA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8.04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Змагання</a:t>
                      </a: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 </a:t>
                      </a:r>
                      <a:r>
                        <a:rPr lang="ru-RU" sz="14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легкої</a:t>
                      </a: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атлетики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Охорона</a:t>
                      </a: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життя</a:t>
                      </a: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4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Здоров’я</a:t>
                      </a: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учнів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7-11 класи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Вчитель </a:t>
                      </a:r>
                      <a:r>
                        <a:rPr lang="uk-UA" sz="14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фіз.культури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0976517"/>
                  </a:ext>
                </a:extLst>
              </a:tr>
              <a:tr h="527938">
                <a:tc>
                  <a:txBody>
                    <a:bodyPr/>
                    <a:lstStyle/>
                    <a:p>
                      <a:r>
                        <a:rPr lang="uk-UA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9.04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 </a:t>
                      </a:r>
                      <a:r>
                        <a:rPr lang="ru-RU" sz="14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малюнка</a:t>
                      </a: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«Краса </a:t>
                      </a:r>
                      <a:r>
                        <a:rPr lang="ru-RU" sz="14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куточків</a:t>
                      </a: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рідної</a:t>
                      </a:r>
                      <a:r>
                        <a:rPr lang="ru-RU" sz="1400" b="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землі</a:t>
                      </a: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Сприяння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творчому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розвитку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особистості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 класи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Вчитель ОТМ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72060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451690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555879"/>
              </p:ext>
            </p:extLst>
          </p:nvPr>
        </p:nvGraphicFramePr>
        <p:xfrm>
          <a:off x="213813" y="0"/>
          <a:ext cx="8780064" cy="680067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3984">
                  <a:extLst>
                    <a:ext uri="{9D8B030D-6E8A-4147-A177-3AD203B41FA5}">
                      <a16:colId xmlns:a16="http://schemas.microsoft.com/office/drawing/2014/main" val="1927461925"/>
                    </a:ext>
                  </a:extLst>
                </a:gridCol>
                <a:gridCol w="723331">
                  <a:extLst>
                    <a:ext uri="{9D8B030D-6E8A-4147-A177-3AD203B41FA5}">
                      <a16:colId xmlns:a16="http://schemas.microsoft.com/office/drawing/2014/main" val="3084253695"/>
                    </a:ext>
                  </a:extLst>
                </a:gridCol>
                <a:gridCol w="2620371">
                  <a:extLst>
                    <a:ext uri="{9D8B030D-6E8A-4147-A177-3AD203B41FA5}">
                      <a16:colId xmlns:a16="http://schemas.microsoft.com/office/drawing/2014/main" val="1466211753"/>
                    </a:ext>
                  </a:extLst>
                </a:gridCol>
                <a:gridCol w="2374710">
                  <a:extLst>
                    <a:ext uri="{9D8B030D-6E8A-4147-A177-3AD203B41FA5}">
                      <a16:colId xmlns:a16="http://schemas.microsoft.com/office/drawing/2014/main" val="221319549"/>
                    </a:ext>
                  </a:extLst>
                </a:gridCol>
                <a:gridCol w="1184324">
                  <a:extLst>
                    <a:ext uri="{9D8B030D-6E8A-4147-A177-3AD203B41FA5}">
                      <a16:colId xmlns:a16="http://schemas.microsoft.com/office/drawing/2014/main" val="3309463001"/>
                    </a:ext>
                  </a:extLst>
                </a:gridCol>
                <a:gridCol w="1463344">
                  <a:extLst>
                    <a:ext uri="{9D8B030D-6E8A-4147-A177-3AD203B41FA5}">
                      <a16:colId xmlns:a16="http://schemas.microsoft.com/office/drawing/2014/main" val="4155149722"/>
                    </a:ext>
                  </a:extLst>
                </a:gridCol>
              </a:tblGrid>
              <a:tr h="932318">
                <a:tc>
                  <a:txBody>
                    <a:bodyPr/>
                    <a:lstStyle/>
                    <a:p>
                      <a:r>
                        <a:rPr lang="uk-UA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4.04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Урок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безпеки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«Просто та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безпечно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Охорона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життя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Здоров’я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учнів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294403"/>
                  </a:ext>
                </a:extLst>
              </a:tr>
              <a:tr h="721795">
                <a:tc>
                  <a:txBody>
                    <a:bodyPr/>
                    <a:lstStyle/>
                    <a:p>
                      <a:r>
                        <a:rPr lang="uk-UA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4.04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Міжнародний день </a:t>
                      </a:r>
                      <a:r>
                        <a:rPr lang="ru-RU" sz="1400" b="0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Інтернету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Веб-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квест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«Стежками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Інтернету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Сприяння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творчому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розвитку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особистості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–організатор, </a:t>
                      </a:r>
                      <a:r>
                        <a:rPr lang="uk-UA" sz="1400" b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іфнорматик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14803"/>
                  </a:ext>
                </a:extLst>
              </a:tr>
              <a:tr h="591171">
                <a:tc>
                  <a:txBody>
                    <a:bodyPr/>
                    <a:lstStyle/>
                    <a:p>
                      <a:r>
                        <a:rPr lang="uk-UA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Кві-тень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Акція «</a:t>
                      </a:r>
                      <a:r>
                        <a:rPr lang="ru-RU" sz="1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Квітуй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моя земле». Підготовка </a:t>
                      </a:r>
                      <a:r>
                        <a:rPr lang="ru-RU" sz="1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земельних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ділянок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для </a:t>
                      </a:r>
                      <a:r>
                        <a:rPr lang="ru-RU" sz="1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квітів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Насадження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квітників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Ціннісне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природи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7635479"/>
                  </a:ext>
                </a:extLst>
              </a:tr>
              <a:tr h="625801">
                <a:tc>
                  <a:txBody>
                    <a:bodyPr/>
                    <a:lstStyle/>
                    <a:p>
                      <a:r>
                        <a:rPr lang="uk-UA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Кві-тень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Трудовий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десант «</a:t>
                      </a:r>
                      <a:r>
                        <a:rPr lang="ru-RU" sz="1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Землі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зелену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вулицю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Ціннісне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природи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692911"/>
                  </a:ext>
                </a:extLst>
              </a:tr>
              <a:tr h="932318">
                <a:tc>
                  <a:txBody>
                    <a:bodyPr/>
                    <a:lstStyle/>
                    <a:p>
                      <a:r>
                        <a:rPr lang="uk-UA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5.04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lang="ru-RU" sz="1400" b="0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квітня</a:t>
                      </a:r>
                      <a:r>
                        <a:rPr lang="ru-RU" sz="1400" b="0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ru-RU" sz="1400" b="0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Всесвітній</a:t>
                      </a:r>
                      <a:r>
                        <a:rPr lang="ru-RU" sz="1400" b="0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день </a:t>
                      </a:r>
                      <a:r>
                        <a:rPr lang="ru-RU" sz="1400" b="0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мультфільму</a:t>
                      </a:r>
                      <a:r>
                        <a:rPr lang="ru-RU" sz="1400" b="0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uk-UA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Перегляж</a:t>
                      </a: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улюблених мультфільмів на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перерві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Сприяння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творчому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розвитку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особистості</a:t>
                      </a:r>
                    </a:p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064790"/>
                  </a:ext>
                </a:extLst>
              </a:tr>
              <a:tr h="721795">
                <a:tc>
                  <a:txBody>
                    <a:bodyPr/>
                    <a:lstStyle/>
                    <a:p>
                      <a:r>
                        <a:rPr lang="uk-UA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8.04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</a:t>
                      </a:r>
                      <a:r>
                        <a:rPr lang="ru-RU" sz="1400" b="0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квітня</a:t>
                      </a:r>
                      <a:r>
                        <a:rPr lang="ru-RU" sz="1400" b="0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ru-RU" sz="1400" b="0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Всесвітній</a:t>
                      </a:r>
                      <a:r>
                        <a:rPr lang="ru-RU" sz="1400" b="0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день </a:t>
                      </a:r>
                      <a:r>
                        <a:rPr lang="ru-RU" sz="1400" b="0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здоров'я</a:t>
                      </a:r>
                      <a:endParaRPr lang="ru-RU" sz="1400" b="0" u="sng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Квест-гра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«В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подорож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 секретами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здоров'я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Охорона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життя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Здоров’я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учнів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–організатор,</a:t>
                      </a:r>
                      <a:r>
                        <a:rPr lang="uk-UA" sz="1400" b="0" u="none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ЗДВР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6844821"/>
                  </a:ext>
                </a:extLst>
              </a:tr>
              <a:tr h="721795">
                <a:tc>
                  <a:txBody>
                    <a:bodyPr/>
                    <a:lstStyle/>
                    <a:p>
                      <a:r>
                        <a:rPr lang="uk-UA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8.04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Спортивний десант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«Вперед за </a:t>
                      </a:r>
                      <a:r>
                        <a:rPr lang="uk-UA" sz="14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здоров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’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ям»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Охорона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життя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Здоров’я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учнів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–організатор, вчитель </a:t>
                      </a:r>
                      <a:r>
                        <a:rPr lang="uk-UA" sz="1400" b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фіз.культури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864084"/>
                  </a:ext>
                </a:extLst>
              </a:tr>
              <a:tr h="721795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8.04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</a:t>
                      </a:r>
                      <a:r>
                        <a:rPr lang="ru-RU" sz="1400" b="0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квітня</a:t>
                      </a:r>
                      <a:r>
                        <a:rPr lang="ru-RU" sz="1400" b="0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В</a:t>
                      </a:r>
                      <a:r>
                        <a:rPr lang="en-US" sz="1400" b="0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ru-RU" sz="1400" b="0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есвітній</a:t>
                      </a:r>
                      <a:r>
                        <a:rPr lang="ru-RU" sz="1400" b="0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день </a:t>
                      </a:r>
                      <a:r>
                        <a:rPr lang="ru-RU" sz="1400" b="0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авіації</a:t>
                      </a:r>
                      <a:r>
                        <a:rPr lang="ru-RU" sz="1400" b="0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космонавтики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Квест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Поринь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Всесвіт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Сприяння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творчому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розвитку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особистості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71221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351124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672734"/>
              </p:ext>
            </p:extLst>
          </p:nvPr>
        </p:nvGraphicFramePr>
        <p:xfrm>
          <a:off x="122831" y="0"/>
          <a:ext cx="8884690" cy="704545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8917">
                  <a:extLst>
                    <a:ext uri="{9D8B030D-6E8A-4147-A177-3AD203B41FA5}">
                      <a16:colId xmlns:a16="http://schemas.microsoft.com/office/drawing/2014/main" val="1927461925"/>
                    </a:ext>
                  </a:extLst>
                </a:gridCol>
                <a:gridCol w="662898">
                  <a:extLst>
                    <a:ext uri="{9D8B030D-6E8A-4147-A177-3AD203B41FA5}">
                      <a16:colId xmlns:a16="http://schemas.microsoft.com/office/drawing/2014/main" val="3084253695"/>
                    </a:ext>
                  </a:extLst>
                </a:gridCol>
                <a:gridCol w="3135342">
                  <a:extLst>
                    <a:ext uri="{9D8B030D-6E8A-4147-A177-3AD203B41FA5}">
                      <a16:colId xmlns:a16="http://schemas.microsoft.com/office/drawing/2014/main" val="1466211753"/>
                    </a:ext>
                  </a:extLst>
                </a:gridCol>
                <a:gridCol w="2154039">
                  <a:extLst>
                    <a:ext uri="{9D8B030D-6E8A-4147-A177-3AD203B41FA5}">
                      <a16:colId xmlns:a16="http://schemas.microsoft.com/office/drawing/2014/main" val="221319549"/>
                    </a:ext>
                  </a:extLst>
                </a:gridCol>
                <a:gridCol w="1215314">
                  <a:extLst>
                    <a:ext uri="{9D8B030D-6E8A-4147-A177-3AD203B41FA5}">
                      <a16:colId xmlns:a16="http://schemas.microsoft.com/office/drawing/2014/main" val="3309463001"/>
                    </a:ext>
                  </a:extLst>
                </a:gridCol>
                <a:gridCol w="1298180">
                  <a:extLst>
                    <a:ext uri="{9D8B030D-6E8A-4147-A177-3AD203B41FA5}">
                      <a16:colId xmlns:a16="http://schemas.microsoft.com/office/drawing/2014/main" val="4155149722"/>
                    </a:ext>
                  </a:extLst>
                </a:gridCol>
              </a:tblGrid>
              <a:tr h="477671">
                <a:tc>
                  <a:txBody>
                    <a:bodyPr/>
                    <a:lstStyle/>
                    <a:p>
                      <a:r>
                        <a:rPr lang="uk-UA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10-14.04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Тиждень</a:t>
                      </a: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природничих</a:t>
                      </a: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дисциплін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4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Горизонти</a:t>
                      </a: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наук» (за </a:t>
                      </a:r>
                      <a:r>
                        <a:rPr lang="ru-RU" sz="14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окремим</a:t>
                      </a: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планом)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Цілісне</a:t>
                      </a:r>
                      <a:r>
                        <a:rPr lang="ru-RU" sz="1400" b="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400" b="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400" b="0" i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природи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  класи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</a:t>
                      </a:r>
                      <a:r>
                        <a:rPr lang="ru-RU" sz="14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природничих</a:t>
                      </a: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наук 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214803"/>
                  </a:ext>
                </a:extLst>
              </a:tr>
              <a:tr h="501635">
                <a:tc>
                  <a:txBody>
                    <a:bodyPr/>
                    <a:lstStyle/>
                    <a:p>
                      <a:r>
                        <a:rPr lang="uk-UA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10.04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</a:t>
                      </a:r>
                      <a:r>
                        <a:rPr lang="ru-RU" sz="14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400" b="0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Подорож</a:t>
                      </a:r>
                      <a:r>
                        <a:rPr lang="ru-RU" sz="14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</a:t>
                      </a:r>
                      <a:r>
                        <a:rPr lang="ru-RU" sz="1400" b="0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острів</a:t>
                      </a:r>
                      <a:r>
                        <a:rPr lang="ru-RU" sz="14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БІО»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Цілісне</a:t>
                      </a:r>
                      <a:r>
                        <a:rPr lang="ru-RU" sz="1400" b="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400" b="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400" b="0" i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природи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5-8</a:t>
                      </a:r>
                      <a:r>
                        <a:rPr lang="uk-UA" sz="1400" b="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Вчитель біології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7635479"/>
                  </a:ext>
                </a:extLst>
              </a:tr>
              <a:tr h="481311">
                <a:tc>
                  <a:txBody>
                    <a:bodyPr/>
                    <a:lstStyle/>
                    <a:p>
                      <a:r>
                        <a:rPr lang="uk-UA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13.04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Перегляд </a:t>
                      </a:r>
                      <a:r>
                        <a:rPr lang="ru-RU" sz="1400" b="0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літератури</a:t>
                      </a:r>
                      <a:r>
                        <a:rPr lang="ru-RU" sz="14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400" b="0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періодичних</a:t>
                      </a:r>
                      <a:r>
                        <a:rPr lang="ru-RU" sz="14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видань</a:t>
                      </a:r>
                      <a:r>
                        <a:rPr lang="ru-RU" sz="14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Дня космонавтики «</a:t>
                      </a:r>
                      <a:r>
                        <a:rPr lang="ru-RU" sz="1400" b="0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Зоряні</a:t>
                      </a:r>
                      <a:r>
                        <a:rPr lang="ru-RU" sz="14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мрійники</a:t>
                      </a:r>
                      <a:r>
                        <a:rPr lang="ru-RU" sz="14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Цілісне</a:t>
                      </a:r>
                      <a:r>
                        <a:rPr lang="ru-RU" sz="1400" b="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400" b="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400" b="0" i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природи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</a:t>
                      </a:r>
                      <a:r>
                        <a:rPr lang="uk-UA" sz="1400" b="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Бібліотекар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692911"/>
                  </a:ext>
                </a:extLst>
              </a:tr>
              <a:tr h="464479">
                <a:tc>
                  <a:txBody>
                    <a:bodyPr/>
                    <a:lstStyle/>
                    <a:p>
                      <a:r>
                        <a:rPr lang="uk-UA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11.04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Декада </a:t>
                      </a:r>
                      <a:r>
                        <a:rPr lang="ru-RU" sz="1400" b="0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екологічного</a:t>
                      </a:r>
                      <a:r>
                        <a:rPr lang="ru-RU" sz="14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виховання</a:t>
                      </a:r>
                      <a:r>
                        <a:rPr lang="ru-RU" sz="14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«Земля і </a:t>
                      </a:r>
                      <a:r>
                        <a:rPr lang="ru-RU" sz="1400" b="0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Всесвіт</a:t>
                      </a:r>
                      <a:r>
                        <a:rPr lang="ru-RU" sz="14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ru-RU" sz="1400" b="0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</a:t>
                      </a:r>
                      <a:r>
                        <a:rPr lang="ru-RU" sz="14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велике</a:t>
                      </a:r>
                      <a:r>
                        <a:rPr lang="ru-RU" sz="14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диво, в </a:t>
                      </a:r>
                      <a:r>
                        <a:rPr lang="ru-RU" sz="1400" b="0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якому</a:t>
                      </a:r>
                      <a:r>
                        <a:rPr lang="ru-RU" sz="14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пощастило</a:t>
                      </a:r>
                      <a:r>
                        <a:rPr lang="ru-RU" sz="14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жити</a:t>
                      </a:r>
                      <a:r>
                        <a:rPr lang="ru-RU" sz="14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Цілісне</a:t>
                      </a:r>
                      <a:r>
                        <a:rPr lang="ru-RU" sz="1400" b="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400" b="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400" b="0" i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природи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1-6</a:t>
                      </a:r>
                      <a:r>
                        <a:rPr lang="uk-UA" sz="1400" b="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Вчитель біології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6936673"/>
                  </a:ext>
                </a:extLst>
              </a:tr>
              <a:tr h="708191">
                <a:tc>
                  <a:txBody>
                    <a:bodyPr/>
                    <a:lstStyle/>
                    <a:p>
                      <a:r>
                        <a:rPr lang="uk-UA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12.04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Години</a:t>
                      </a:r>
                      <a:r>
                        <a:rPr lang="ru-RU" sz="14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спілкування</a:t>
                      </a:r>
                      <a:r>
                        <a:rPr lang="ru-RU" sz="14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«Наша планета – </a:t>
                      </a:r>
                      <a:r>
                        <a:rPr lang="ru-RU" sz="1400" b="0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колиска</a:t>
                      </a:r>
                      <a:r>
                        <a:rPr lang="ru-RU" sz="14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життя</a:t>
                      </a:r>
                      <a:r>
                        <a:rPr lang="ru-RU" sz="14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», «Природа – </a:t>
                      </a:r>
                      <a:r>
                        <a:rPr lang="ru-RU" sz="1400" b="0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єдина</a:t>
                      </a:r>
                      <a:r>
                        <a:rPr lang="ru-RU" sz="14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книга, </a:t>
                      </a:r>
                      <a:r>
                        <a:rPr lang="ru-RU" sz="1400" b="0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кожна</a:t>
                      </a:r>
                      <a:r>
                        <a:rPr lang="ru-RU" sz="14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сторінка</a:t>
                      </a:r>
                      <a:r>
                        <a:rPr lang="ru-RU" sz="14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якої</a:t>
                      </a:r>
                      <a:r>
                        <a:rPr lang="ru-RU" sz="14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наповнена</a:t>
                      </a:r>
                      <a:r>
                        <a:rPr lang="ru-RU" sz="14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глибоким</a:t>
                      </a:r>
                      <a:r>
                        <a:rPr lang="ru-RU" sz="14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змістом</a:t>
                      </a:r>
                      <a:r>
                        <a:rPr lang="ru-RU" sz="14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», «Людина </a:t>
                      </a:r>
                      <a:r>
                        <a:rPr lang="ru-RU" sz="1400" b="0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була</a:t>
                      </a:r>
                      <a:r>
                        <a:rPr lang="ru-RU" sz="14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й буде </a:t>
                      </a:r>
                      <a:r>
                        <a:rPr lang="ru-RU" sz="1400" b="0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дитям</a:t>
                      </a:r>
                      <a:r>
                        <a:rPr lang="ru-RU" sz="14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природи</a:t>
                      </a:r>
                      <a:r>
                        <a:rPr lang="ru-RU" sz="14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», «</a:t>
                      </a:r>
                      <a:r>
                        <a:rPr lang="ru-RU" sz="1400" b="0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Брати</a:t>
                      </a:r>
                      <a:r>
                        <a:rPr lang="ru-RU" sz="14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наші</a:t>
                      </a:r>
                      <a:r>
                        <a:rPr lang="ru-RU" sz="14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менші</a:t>
                      </a:r>
                      <a:r>
                        <a:rPr lang="ru-RU" sz="14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», «Природа </a:t>
                      </a:r>
                      <a:r>
                        <a:rPr lang="ru-RU" sz="1400" b="0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навколо</a:t>
                      </a:r>
                      <a:r>
                        <a:rPr lang="ru-RU" sz="14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нас», «Знай, люби і </a:t>
                      </a:r>
                      <a:r>
                        <a:rPr lang="ru-RU" sz="1400" b="0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бережи</a:t>
                      </a:r>
                      <a:r>
                        <a:rPr lang="ru-RU" sz="14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світ</a:t>
                      </a:r>
                      <a:r>
                        <a:rPr lang="ru-RU" sz="14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навколо</a:t>
                      </a:r>
                      <a:r>
                        <a:rPr lang="ru-RU" sz="14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себе», «Вода - </a:t>
                      </a:r>
                      <a:r>
                        <a:rPr lang="ru-RU" sz="1400" b="0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безцінне</a:t>
                      </a:r>
                      <a:r>
                        <a:rPr lang="ru-RU" sz="14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багатство</a:t>
                      </a:r>
                      <a:r>
                        <a:rPr lang="ru-RU" sz="14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», «Озера та </a:t>
                      </a:r>
                      <a:r>
                        <a:rPr lang="ru-RU" sz="1400" b="0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річки</a:t>
                      </a:r>
                      <a:r>
                        <a:rPr lang="ru-RU" sz="14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мого</a:t>
                      </a:r>
                      <a:r>
                        <a:rPr lang="ru-RU" sz="14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краю», «</a:t>
                      </a:r>
                      <a:r>
                        <a:rPr lang="ru-RU" sz="1400" b="0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Світ</a:t>
                      </a:r>
                      <a:r>
                        <a:rPr lang="ru-RU" sz="14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природи</a:t>
                      </a:r>
                      <a:r>
                        <a:rPr lang="ru-RU" sz="14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ru-RU" sz="1400" b="0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справжній</a:t>
                      </a:r>
                      <a:r>
                        <a:rPr lang="ru-RU" sz="14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400" b="0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неповторний</a:t>
                      </a:r>
                      <a:r>
                        <a:rPr lang="ru-RU" sz="14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», «</a:t>
                      </a:r>
                      <a:r>
                        <a:rPr lang="ru-RU" sz="1400" b="0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Чорнобильська</a:t>
                      </a:r>
                      <a:r>
                        <a:rPr lang="ru-RU" sz="14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трагедія</a:t>
                      </a:r>
                      <a:r>
                        <a:rPr lang="ru-RU" sz="14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ru-RU" sz="1400" b="0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біль</a:t>
                      </a:r>
                      <a:r>
                        <a:rPr lang="ru-RU" sz="14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Цілісне</a:t>
                      </a:r>
                      <a:r>
                        <a:rPr lang="ru-RU" sz="1400" b="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400" b="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400" b="0" i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природи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</a:t>
                      </a:r>
                      <a:r>
                        <a:rPr lang="uk-UA" sz="1400" b="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Кл.керівники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8591763"/>
                  </a:ext>
                </a:extLst>
              </a:tr>
              <a:tr h="543636">
                <a:tc>
                  <a:txBody>
                    <a:bodyPr/>
                    <a:lstStyle/>
                    <a:p>
                      <a:r>
                        <a:rPr lang="uk-UA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Кві-тень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День </a:t>
                      </a:r>
                      <a:r>
                        <a:rPr lang="ru-RU" sz="14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цивільного</a:t>
                      </a: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захисту</a:t>
                      </a: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«Знати, </a:t>
                      </a:r>
                      <a:r>
                        <a:rPr lang="ru-RU" sz="14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щоб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передбачити</a:t>
                      </a: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передбачити</a:t>
                      </a: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щоб</a:t>
                      </a: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діяти</a:t>
                      </a: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Охорона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життя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та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Здоров’я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учнів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</a:t>
                      </a:r>
                      <a:r>
                        <a:rPr lang="uk-UA" sz="1400" b="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ЗДВР, </a:t>
                      </a:r>
                      <a:r>
                        <a:rPr kumimoji="0" lang="uk-UA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Педагог-організатор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 CYR" panose="02020603050405020304" pitchFamily="18" charset="0"/>
                        <a:ea typeface="+mn-ea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4689742"/>
                  </a:ext>
                </a:extLst>
              </a:tr>
              <a:tr h="741983">
                <a:tc>
                  <a:txBody>
                    <a:bodyPr/>
                    <a:lstStyle/>
                    <a:p>
                      <a:r>
                        <a:rPr lang="uk-UA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Кві-тень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Фотовиставка «Школа </a:t>
                      </a:r>
                      <a:r>
                        <a:rPr lang="ru-RU" sz="14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пишається</a:t>
                      </a: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вами» (</a:t>
                      </a:r>
                      <a:r>
                        <a:rPr lang="ru-RU" sz="14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фотографії</a:t>
                      </a: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 участь </a:t>
                      </a:r>
                      <a:r>
                        <a:rPr lang="ru-RU" sz="14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обдарованих</a:t>
                      </a: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дітей</a:t>
                      </a: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конкурсах, </a:t>
                      </a:r>
                      <a:r>
                        <a:rPr lang="ru-RU" sz="14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змаганнях</a:t>
                      </a: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олімпіадах</a:t>
                      </a: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МАН.)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Сприяння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творчому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розвитку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особистості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 класи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ЗДВР, </a:t>
                      </a:r>
                      <a:r>
                        <a:rPr kumimoji="0" lang="uk-UA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Педагог-організатор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 CYR" panose="02020603050405020304" pitchFamily="18" charset="0"/>
                        <a:ea typeface="+mn-ea"/>
                        <a:cs typeface="Times New Roman CYR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31322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613593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8504699"/>
              </p:ext>
            </p:extLst>
          </p:nvPr>
        </p:nvGraphicFramePr>
        <p:xfrm>
          <a:off x="213813" y="0"/>
          <a:ext cx="8780064" cy="680239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3984">
                  <a:extLst>
                    <a:ext uri="{9D8B030D-6E8A-4147-A177-3AD203B41FA5}">
                      <a16:colId xmlns:a16="http://schemas.microsoft.com/office/drawing/2014/main" val="1927461925"/>
                    </a:ext>
                  </a:extLst>
                </a:gridCol>
                <a:gridCol w="723331">
                  <a:extLst>
                    <a:ext uri="{9D8B030D-6E8A-4147-A177-3AD203B41FA5}">
                      <a16:colId xmlns:a16="http://schemas.microsoft.com/office/drawing/2014/main" val="3084253695"/>
                    </a:ext>
                  </a:extLst>
                </a:gridCol>
                <a:gridCol w="2688609">
                  <a:extLst>
                    <a:ext uri="{9D8B030D-6E8A-4147-A177-3AD203B41FA5}">
                      <a16:colId xmlns:a16="http://schemas.microsoft.com/office/drawing/2014/main" val="1466211753"/>
                    </a:ext>
                  </a:extLst>
                </a:gridCol>
                <a:gridCol w="2306472">
                  <a:extLst>
                    <a:ext uri="{9D8B030D-6E8A-4147-A177-3AD203B41FA5}">
                      <a16:colId xmlns:a16="http://schemas.microsoft.com/office/drawing/2014/main" val="221319549"/>
                    </a:ext>
                  </a:extLst>
                </a:gridCol>
                <a:gridCol w="1184324">
                  <a:extLst>
                    <a:ext uri="{9D8B030D-6E8A-4147-A177-3AD203B41FA5}">
                      <a16:colId xmlns:a16="http://schemas.microsoft.com/office/drawing/2014/main" val="3309463001"/>
                    </a:ext>
                  </a:extLst>
                </a:gridCol>
                <a:gridCol w="1463344">
                  <a:extLst>
                    <a:ext uri="{9D8B030D-6E8A-4147-A177-3AD203B41FA5}">
                      <a16:colId xmlns:a16="http://schemas.microsoft.com/office/drawing/2014/main" val="4155149722"/>
                    </a:ext>
                  </a:extLst>
                </a:gridCol>
              </a:tblGrid>
              <a:tr h="932318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17.04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День </a:t>
                      </a:r>
                      <a:r>
                        <a:rPr lang="ru-RU" sz="1400" b="0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пожежної</a:t>
                      </a:r>
                      <a:r>
                        <a:rPr lang="ru-RU" sz="1400" b="0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охорони</a:t>
                      </a:r>
                      <a:endParaRPr lang="ru-RU" sz="1400" b="0" u="sng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uk-UA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Квест</a:t>
                      </a: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«Рятівники»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Охорона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життя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Здоров’я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учнів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</a:t>
                      </a:r>
                      <a:r>
                        <a:rPr lang="uk-UA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організатор, кл.керівники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294403"/>
                  </a:ext>
                </a:extLst>
              </a:tr>
              <a:tr h="721795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18.04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День </a:t>
                      </a:r>
                      <a:r>
                        <a:rPr lang="ru-RU" sz="1400" b="0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пам'ятників</a:t>
                      </a:r>
                      <a:r>
                        <a:rPr lang="ru-RU" sz="1400" b="0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історії</a:t>
                      </a:r>
                      <a:r>
                        <a:rPr lang="ru-RU" sz="1400" b="0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</a:t>
                      </a:r>
                      <a:r>
                        <a:rPr lang="en-US" sz="1400" b="0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</a:t>
                      </a:r>
                      <a:r>
                        <a:rPr lang="ru-RU" sz="1400" b="0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Віртуальна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подорож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визначними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місцями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</a:t>
                      </a:r>
                      <a:r>
                        <a:rPr lang="ru-RU" sz="14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вікторина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Формування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ціннісного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історичних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духовних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надбань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рідного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краю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14803"/>
                  </a:ext>
                </a:extLst>
              </a:tr>
              <a:tr h="591171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18.04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Міжнародний день </a:t>
                      </a:r>
                      <a:r>
                        <a:rPr lang="ru-RU" sz="1400" b="0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піци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Майстер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Піца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правильного </a:t>
                      </a:r>
                      <a:r>
                        <a:rPr lang="ru-RU" sz="14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харчування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Охорона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життя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Здоров’я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учнів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7635479"/>
                  </a:ext>
                </a:extLst>
              </a:tr>
              <a:tr h="625801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19.04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</a:t>
                      </a:r>
                      <a:r>
                        <a:rPr lang="ru-RU" sz="1400" b="0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квітня</a:t>
                      </a:r>
                      <a:r>
                        <a:rPr lang="ru-RU" sz="1400" b="0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— День </a:t>
                      </a:r>
                      <a:r>
                        <a:rPr lang="ru-RU" sz="1400" b="0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довкілля</a:t>
                      </a:r>
                      <a:endParaRPr lang="ru-RU" sz="1400" b="0" u="sng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Трудовий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десант «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Чисте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шкільне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подвір’я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Ціннісне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природи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692911"/>
                  </a:ext>
                </a:extLst>
              </a:tr>
              <a:tr h="932318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22.04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Всесвітній</a:t>
                      </a:r>
                      <a:r>
                        <a:rPr lang="ru-RU" sz="1400" b="0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день </a:t>
                      </a:r>
                      <a:r>
                        <a:rPr lang="ru-RU" sz="1400" b="0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Землі</a:t>
                      </a:r>
                      <a:endParaRPr lang="ru-RU" sz="1400" b="0" u="sng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«Я друг Землі»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Ціннісне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природи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064790"/>
                  </a:ext>
                </a:extLst>
              </a:tr>
              <a:tr h="721795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26.04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Міжнародний день </a:t>
                      </a:r>
                      <a:r>
                        <a:rPr lang="ru-RU" sz="1400" b="0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пам'яті</a:t>
                      </a:r>
                      <a:r>
                        <a:rPr lang="ru-RU" sz="1400" b="0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ж</a:t>
                      </a:r>
                      <a:r>
                        <a:rPr lang="en-US" sz="1400" b="0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ru-RU" sz="1400" b="0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ртв</a:t>
                      </a:r>
                      <a:r>
                        <a:rPr lang="ru-RU" sz="1400" b="0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радіаційних</a:t>
                      </a:r>
                      <a:r>
                        <a:rPr lang="ru-RU" sz="1400" b="0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аварій</a:t>
                      </a:r>
                      <a:r>
                        <a:rPr lang="ru-RU" sz="1400" b="0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катастроф</a:t>
                      </a:r>
                      <a:br>
                        <a:rPr lang="ru-RU" sz="1400" b="0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Міжнародний день </a:t>
                      </a:r>
                      <a:r>
                        <a:rPr lang="ru-RU" sz="1400" b="0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пам’яті</a:t>
                      </a:r>
                      <a:r>
                        <a:rPr lang="ru-RU" sz="1400" b="0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Чорнобиля</a:t>
                      </a:r>
                      <a:endParaRPr lang="ru-RU" sz="1400" b="0" u="sng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Загальношкільна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лінійка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Ціннісне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природи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–організатор,</a:t>
                      </a:r>
                      <a:r>
                        <a:rPr lang="uk-UA" sz="1400" b="0" u="none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ЗДВР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6844821"/>
                  </a:ext>
                </a:extLst>
              </a:tr>
              <a:tr h="721795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26.04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Перегляд та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обговорення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відеофільму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Виховний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захід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Чорнобиль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— горе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її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незагоєна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рана»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Ціннісне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природи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8640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84644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7940376"/>
              </p:ext>
            </p:extLst>
          </p:nvPr>
        </p:nvGraphicFramePr>
        <p:xfrm>
          <a:off x="213813" y="122830"/>
          <a:ext cx="8780064" cy="669303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3984">
                  <a:extLst>
                    <a:ext uri="{9D8B030D-6E8A-4147-A177-3AD203B41FA5}">
                      <a16:colId xmlns:a16="http://schemas.microsoft.com/office/drawing/2014/main" val="1927461925"/>
                    </a:ext>
                  </a:extLst>
                </a:gridCol>
                <a:gridCol w="723331">
                  <a:extLst>
                    <a:ext uri="{9D8B030D-6E8A-4147-A177-3AD203B41FA5}">
                      <a16:colId xmlns:a16="http://schemas.microsoft.com/office/drawing/2014/main" val="3084253695"/>
                    </a:ext>
                  </a:extLst>
                </a:gridCol>
                <a:gridCol w="2688609">
                  <a:extLst>
                    <a:ext uri="{9D8B030D-6E8A-4147-A177-3AD203B41FA5}">
                      <a16:colId xmlns:a16="http://schemas.microsoft.com/office/drawing/2014/main" val="1466211753"/>
                    </a:ext>
                  </a:extLst>
                </a:gridCol>
                <a:gridCol w="2306472">
                  <a:extLst>
                    <a:ext uri="{9D8B030D-6E8A-4147-A177-3AD203B41FA5}">
                      <a16:colId xmlns:a16="http://schemas.microsoft.com/office/drawing/2014/main" val="221319549"/>
                    </a:ext>
                  </a:extLst>
                </a:gridCol>
                <a:gridCol w="1184324">
                  <a:extLst>
                    <a:ext uri="{9D8B030D-6E8A-4147-A177-3AD203B41FA5}">
                      <a16:colId xmlns:a16="http://schemas.microsoft.com/office/drawing/2014/main" val="3309463001"/>
                    </a:ext>
                  </a:extLst>
                </a:gridCol>
                <a:gridCol w="1463344">
                  <a:extLst>
                    <a:ext uri="{9D8B030D-6E8A-4147-A177-3AD203B41FA5}">
                      <a16:colId xmlns:a16="http://schemas.microsoft.com/office/drawing/2014/main" val="4155149722"/>
                    </a:ext>
                  </a:extLst>
                </a:gridCol>
              </a:tblGrid>
              <a:tr h="932318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29.04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Флешмоб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Краще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всіх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  <a:r>
                        <a:rPr lang="ru-RU" sz="1400" b="0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</a:t>
                      </a:r>
                      <a:r>
                        <a:rPr lang="ru-RU" sz="1400" b="0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Міжнародного</a:t>
                      </a:r>
                      <a:r>
                        <a:rPr lang="ru-RU" sz="1400" b="0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дня </a:t>
                      </a:r>
                      <a:r>
                        <a:rPr lang="ru-RU" sz="1400" b="0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танцю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Сприяння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творчому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розвитку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особистості</a:t>
                      </a:r>
                    </a:p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294403"/>
                  </a:ext>
                </a:extLst>
              </a:tr>
              <a:tr h="721795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29.04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</a:t>
                      </a:r>
                      <a:r>
                        <a:rPr lang="ru-RU" sz="1400" b="0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квітня</a:t>
                      </a:r>
                      <a:r>
                        <a:rPr lang="ru-RU" sz="1400" b="0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ru-RU" sz="1400" b="0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Всесвітній</a:t>
                      </a:r>
                      <a:r>
                        <a:rPr lang="ru-RU" sz="1400" b="0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день </a:t>
                      </a:r>
                      <a:r>
                        <a:rPr lang="ru-RU" sz="1400" b="0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охорони</a:t>
                      </a:r>
                      <a:r>
                        <a:rPr lang="ru-RU" sz="1400" b="0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праці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Квест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«У </a:t>
                      </a:r>
                      <a:r>
                        <a:rPr lang="ru-RU" sz="14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світі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професій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Сприяння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творчому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розвитку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особистості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14803"/>
                  </a:ext>
                </a:extLst>
              </a:tr>
              <a:tr h="591171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29.04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Міжнароднийдень</a:t>
                      </a:r>
                      <a:r>
                        <a:rPr lang="ru-RU" sz="1400" b="0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настільних</a:t>
                      </a:r>
                      <a:r>
                        <a:rPr lang="ru-RU" sz="1400" b="0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ігор</a:t>
                      </a:r>
                      <a:endParaRPr lang="ru-RU" sz="1400" b="0" u="sng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Ігри</a:t>
                      </a:r>
                      <a:r>
                        <a:rPr lang="ru-RU" sz="1400" b="0" u="none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</a:t>
                      </a:r>
                      <a:r>
                        <a:rPr lang="ru-RU" sz="1400" b="0" u="none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перерві</a:t>
                      </a:r>
                      <a:endParaRPr lang="en-US" sz="1400" b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Сприяння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творчому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розвитку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особистості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7635479"/>
                  </a:ext>
                </a:extLst>
              </a:tr>
              <a:tr h="625801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29.04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Всесвітній</a:t>
                      </a:r>
                      <a:r>
                        <a:rPr lang="ru-RU" sz="1400" b="0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день </a:t>
                      </a:r>
                      <a:r>
                        <a:rPr lang="ru-RU" sz="1400" b="0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бажань</a:t>
                      </a:r>
                      <a:r>
                        <a:rPr lang="ru-RU" sz="1400" b="0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400" b="0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Запис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відео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Бажання</a:t>
                      </a:r>
                      <a:r>
                        <a:rPr lang="ru-RU" sz="1400" b="0" u="none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u="none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українських</a:t>
                      </a:r>
                      <a:r>
                        <a:rPr lang="ru-RU" sz="1400" b="0" u="none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u="none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дітей</a:t>
                      </a:r>
                      <a:r>
                        <a:rPr lang="ru-RU" sz="1400" b="0" u="none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400" b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Сприяння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творчому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розвитку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особистості</a:t>
                      </a:r>
                    </a:p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692911"/>
                  </a:ext>
                </a:extLst>
              </a:tr>
              <a:tr h="625801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Кві-тень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Родинний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міст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Зустріч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із</a:t>
                      </a:r>
                      <a:endParaRPr lang="ru-RU" sz="1400" b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батьками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учнів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випускних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класів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 метою</a:t>
                      </a:r>
                    </a:p>
                    <a:p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вирішення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організації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випускного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вечора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Робота з батьками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Директор,ЗДВР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1879202"/>
                  </a:ext>
                </a:extLst>
              </a:tr>
              <a:tr h="625801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Кві-тень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Створення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творчої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групи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підготовки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</a:t>
                      </a:r>
                    </a:p>
                    <a:p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випускного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вечора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Робота з батьками</a:t>
                      </a:r>
                    </a:p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ЗДВР, </a:t>
                      </a:r>
                      <a:r>
                        <a:rPr kumimoji="0" lang="uk-UA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Педагог-організатор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3630584"/>
                  </a:ext>
                </a:extLst>
              </a:tr>
              <a:tr h="625801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Кві-тень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Година психолога для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батьків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«Як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допомогти</a:t>
                      </a:r>
                      <a:endParaRPr lang="ru-RU" sz="1400" b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дітям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підготуватися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іспитів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Робота з батьками</a:t>
                      </a:r>
                    </a:p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ЗДВР, психолог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2419228"/>
                  </a:ext>
                </a:extLst>
              </a:tr>
              <a:tr h="932318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Кві-тень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Консультаційний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пункт для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батьків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котрі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мають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труднощі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вихованні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дитини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Робота з батьками</a:t>
                      </a:r>
                    </a:p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ЗДВР, психолог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0647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5536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9062660"/>
              </p:ext>
            </p:extLst>
          </p:nvPr>
        </p:nvGraphicFramePr>
        <p:xfrm>
          <a:off x="157542" y="115257"/>
          <a:ext cx="8780064" cy="7010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42959">
                  <a:extLst>
                    <a:ext uri="{9D8B030D-6E8A-4147-A177-3AD203B41FA5}">
                      <a16:colId xmlns:a16="http://schemas.microsoft.com/office/drawing/2014/main" val="1927461925"/>
                    </a:ext>
                  </a:extLst>
                </a:gridCol>
                <a:gridCol w="614150">
                  <a:extLst>
                    <a:ext uri="{9D8B030D-6E8A-4147-A177-3AD203B41FA5}">
                      <a16:colId xmlns:a16="http://schemas.microsoft.com/office/drawing/2014/main" val="3084253695"/>
                    </a:ext>
                  </a:extLst>
                </a:gridCol>
                <a:gridCol w="2975212">
                  <a:extLst>
                    <a:ext uri="{9D8B030D-6E8A-4147-A177-3AD203B41FA5}">
                      <a16:colId xmlns:a16="http://schemas.microsoft.com/office/drawing/2014/main" val="1466211753"/>
                    </a:ext>
                  </a:extLst>
                </a:gridCol>
                <a:gridCol w="2415653">
                  <a:extLst>
                    <a:ext uri="{9D8B030D-6E8A-4147-A177-3AD203B41FA5}">
                      <a16:colId xmlns:a16="http://schemas.microsoft.com/office/drawing/2014/main" val="221319549"/>
                    </a:ext>
                  </a:extLst>
                </a:gridCol>
                <a:gridCol w="1064526">
                  <a:extLst>
                    <a:ext uri="{9D8B030D-6E8A-4147-A177-3AD203B41FA5}">
                      <a16:colId xmlns:a16="http://schemas.microsoft.com/office/drawing/2014/main" val="3309463001"/>
                    </a:ext>
                  </a:extLst>
                </a:gridCol>
                <a:gridCol w="1267564">
                  <a:extLst>
                    <a:ext uri="{9D8B030D-6E8A-4147-A177-3AD203B41FA5}">
                      <a16:colId xmlns:a16="http://schemas.microsoft.com/office/drawing/2014/main" val="4155149722"/>
                    </a:ext>
                  </a:extLst>
                </a:gridCol>
              </a:tblGrid>
              <a:tr h="439524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26.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21.09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Урок «Крокуємо до МИРУ»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Формування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історичних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культурних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духовних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надбань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рідного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краю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–організатор, кл.керівники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4646090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27.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22.09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Посвята у старшокласники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Сприяння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творчому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розвитку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особистості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9</a:t>
                      </a:r>
                      <a:r>
                        <a:rPr lang="uk-UA" sz="1400" baseline="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-організатор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3353765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28.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22.09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u="sng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День </a:t>
                      </a:r>
                      <a:r>
                        <a:rPr lang="ru-RU" sz="1400" u="sng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партизанської</a:t>
                      </a:r>
                      <a:r>
                        <a:rPr lang="ru-RU" sz="1400" u="sng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u="sng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слави</a:t>
                      </a:r>
                      <a:r>
                        <a:rPr lang="ru-RU" sz="1400" u="sng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/>
                      </a:r>
                      <a:br>
                        <a:rPr lang="ru-RU" sz="1400" u="sng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</a:br>
                      <a:r>
                        <a:rPr lang="ru-RU" sz="1400" u="none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Година </a:t>
                      </a:r>
                      <a:r>
                        <a:rPr lang="ru-RU" sz="1400" u="none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пам</a:t>
                      </a:r>
                      <a:r>
                        <a:rPr lang="en-US" sz="1400" u="none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’</a:t>
                      </a:r>
                      <a:r>
                        <a:rPr lang="uk-UA" sz="1400" u="none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яті «Партизанський фронт»</a:t>
                      </a:r>
                      <a:endParaRPr lang="en-US" sz="1400" b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держави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суспільства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</a:t>
                      </a:r>
                      <a:r>
                        <a:rPr lang="uk-UA" sz="1400" baseline="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-організатор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6388548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29.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22.09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Круглий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стіл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«Роль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партизанського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руху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під</a:t>
                      </a:r>
                      <a:r>
                        <a:rPr lang="ru-RU" sz="1400" b="0" u="none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час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війни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держави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суспільства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9-11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Вчитель історії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5345643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30.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18-22.09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Всеукраїнський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тиждень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з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протидії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булінгу</a:t>
                      </a:r>
                      <a:r>
                        <a:rPr lang="ru-RU" sz="1400" b="0" u="none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(за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окремим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планом)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себе і людей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</a:t>
                      </a:r>
                      <a:r>
                        <a:rPr lang="uk-UA" sz="1400" baseline="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ЗДВР</a:t>
                      </a:r>
                      <a:r>
                        <a:rPr lang="uk-UA" sz="1400" dirty="0" smtClean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</a:t>
                      </a:r>
                      <a:r>
                        <a:rPr kumimoji="0" lang="uk-UA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 Педагог-організатор</a:t>
                      </a:r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/>
                      </a:r>
                      <a:b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</a:br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психолог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1394421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31.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27.09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u="sng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День туризму</a:t>
                      </a:r>
                    </a:p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Віртуальні </a:t>
                      </a:r>
                      <a:r>
                        <a:rPr lang="uk-UA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уроки</a:t>
                      </a:r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«Мандруємо Україною»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Формування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ціннісного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історичних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</a:t>
                      </a:r>
                    </a:p>
                    <a:p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культурних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духовних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надбань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рідного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краю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</a:t>
                      </a:r>
                      <a:r>
                        <a:rPr lang="uk-UA" sz="1400" baseline="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-організатор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9741243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32.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29.09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u="sng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30 вересня -</a:t>
                      </a:r>
                      <a:r>
                        <a:rPr kumimoji="0" lang="en-US" altLang="en-US" sz="1400" u="sng" strike="noStrike" cap="none" normalizeH="0" baseline="0" dirty="0">
                          <a:ln>
                            <a:noFill/>
                          </a:ln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Всеукраїнский </a:t>
                      </a:r>
                      <a:r>
                        <a:rPr kumimoji="0" lang="en-US" altLang="en-US" sz="1400" u="sng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день</a:t>
                      </a:r>
                      <a:r>
                        <a:rPr kumimoji="0" lang="en-US" altLang="en-US" sz="1400" u="sng" strike="noStrike" cap="none" normalizeH="0" baseline="0" dirty="0">
                          <a:ln>
                            <a:noFill/>
                          </a:ln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kumimoji="0" lang="en-US" altLang="en-US" sz="1400" u="sng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бібліотек</a:t>
                      </a:r>
                      <a:endParaRPr kumimoji="0" lang="uk-UA" altLang="en-US" sz="1400" u="sng" strike="noStrike" cap="none" normalizeH="0" baseline="0" dirty="0">
                        <a:ln>
                          <a:noFill/>
                        </a:ln>
                        <a:effectLst/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alt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Екскурсія та </a:t>
                      </a:r>
                      <a:r>
                        <a:rPr kumimoji="0" lang="uk-UA" altLang="en-US" sz="14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квест</a:t>
                      </a:r>
                      <a:r>
                        <a:rPr kumimoji="0" lang="uk-UA" alt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«Ніч у бібліотеці»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1-6</a:t>
                      </a:r>
                      <a:r>
                        <a:rPr lang="uk-UA" sz="1400" baseline="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–організатор, бібліотекар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3228912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33.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29.09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Виховні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години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по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класах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або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онлайн: «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Бібліотеки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—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це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скарбниці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всіх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багатств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людського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духу»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1-6</a:t>
                      </a:r>
                      <a:r>
                        <a:rPr lang="uk-UA" sz="1400" baseline="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бібліотекар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9311580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34.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29.09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Акція «Моя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улюблена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книга»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1-6</a:t>
                      </a:r>
                      <a:r>
                        <a:rPr lang="uk-UA" sz="1400" baseline="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–організатор, бібліотекар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53141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524231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0110471"/>
              </p:ext>
            </p:extLst>
          </p:nvPr>
        </p:nvGraphicFramePr>
        <p:xfrm>
          <a:off x="213813" y="58710"/>
          <a:ext cx="8780064" cy="595347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3984">
                  <a:extLst>
                    <a:ext uri="{9D8B030D-6E8A-4147-A177-3AD203B41FA5}">
                      <a16:colId xmlns:a16="http://schemas.microsoft.com/office/drawing/2014/main" val="1927461925"/>
                    </a:ext>
                  </a:extLst>
                </a:gridCol>
                <a:gridCol w="723331">
                  <a:extLst>
                    <a:ext uri="{9D8B030D-6E8A-4147-A177-3AD203B41FA5}">
                      <a16:colId xmlns:a16="http://schemas.microsoft.com/office/drawing/2014/main" val="3084253695"/>
                    </a:ext>
                  </a:extLst>
                </a:gridCol>
                <a:gridCol w="2688609">
                  <a:extLst>
                    <a:ext uri="{9D8B030D-6E8A-4147-A177-3AD203B41FA5}">
                      <a16:colId xmlns:a16="http://schemas.microsoft.com/office/drawing/2014/main" val="1466211753"/>
                    </a:ext>
                  </a:extLst>
                </a:gridCol>
                <a:gridCol w="2306472">
                  <a:extLst>
                    <a:ext uri="{9D8B030D-6E8A-4147-A177-3AD203B41FA5}">
                      <a16:colId xmlns:a16="http://schemas.microsoft.com/office/drawing/2014/main" val="221319549"/>
                    </a:ext>
                  </a:extLst>
                </a:gridCol>
                <a:gridCol w="1184324">
                  <a:extLst>
                    <a:ext uri="{9D8B030D-6E8A-4147-A177-3AD203B41FA5}">
                      <a16:colId xmlns:a16="http://schemas.microsoft.com/office/drawing/2014/main" val="3309463001"/>
                    </a:ext>
                  </a:extLst>
                </a:gridCol>
                <a:gridCol w="1463344">
                  <a:extLst>
                    <a:ext uri="{9D8B030D-6E8A-4147-A177-3AD203B41FA5}">
                      <a16:colId xmlns:a16="http://schemas.microsoft.com/office/drawing/2014/main" val="4155149722"/>
                    </a:ext>
                  </a:extLst>
                </a:gridCol>
              </a:tblGrid>
              <a:tr h="544595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Кві-тень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Фотовиставка «Природа – наш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дім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!» 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Цілісне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природи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Вчитель ОТМ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3411627"/>
                  </a:ext>
                </a:extLst>
              </a:tr>
              <a:tr h="915740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Кві-тень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Спільні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трудові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акції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 батьками по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благоустрою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шкільного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подвір’я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Акція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«Посади калину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тополю.»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Цілісне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природи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Робота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з батьками  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ЗДВР, кл.керівники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3178181"/>
                  </a:ext>
                </a:extLst>
              </a:tr>
              <a:tr h="779726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Кві-тень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Впорядкування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квітників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клумб на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території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школи.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Операція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Квітковий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рай»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Цілісне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природи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4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праці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Кл.керівники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1586102"/>
                  </a:ext>
                </a:extLst>
              </a:tr>
              <a:tr h="522935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Кві-тень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 на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краще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озеленення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класної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кімнати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Цілісне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природи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Кл.керівники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0458810"/>
                  </a:ext>
                </a:extLst>
              </a:tr>
              <a:tr h="727008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Кві-тень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challenge «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Повернемо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Землі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після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війни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всі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веселкові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кольори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Цілісне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природи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5-11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Вчитель біології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6326598"/>
                  </a:ext>
                </a:extLst>
              </a:tr>
              <a:tr h="1281830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Кві-тень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Засідання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батьківського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комітету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школи «Про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підсумки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навчального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року та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перспективне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планування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роботи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наступний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навчальний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рік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Робота </a:t>
                      </a:r>
                      <a:r>
                        <a:rPr lang="ru-RU" sz="1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 батьками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Директор, ЗДВР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064790"/>
                  </a:ext>
                </a:extLst>
              </a:tr>
              <a:tr h="871298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Кві-тень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Поповнення сайту школи новинами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3748393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70357" l="0" r="59449">
                        <a14:foregroundMark x1="20079" y1="36429" x2="17323" y2="32857"/>
                        <a14:foregroundMark x1="17323" y1="27143" x2="18110" y2="27857"/>
                        <a14:foregroundMark x1="19685" y1="28571" x2="18504" y2="26786"/>
                        <a14:foregroundMark x1="17717" y1="25000" x2="19685" y2="22500"/>
                        <a14:foregroundMark x1="4724" y1="26071" x2="9843" y2="26071"/>
                        <a14:foregroundMark x1="9843" y1="19286" x2="12992" y2="17143"/>
                        <a14:foregroundMark x1="9055" y1="52500" x2="9055" y2="45000"/>
                        <a14:foregroundMark x1="14567" y1="39643" x2="25197" y2="40714"/>
                        <a14:foregroundMark x1="29134" y1="33929" x2="20472" y2="52143"/>
                        <a14:foregroundMark x1="32677" y1="26071" x2="24803" y2="55000"/>
                        <a14:foregroundMark x1="5512" y1="31071" x2="17323" y2="53571"/>
                        <a14:foregroundMark x1="7087" y1="21429" x2="13780" y2="21071"/>
                        <a14:foregroundMark x1="8268" y1="19643" x2="5118" y2="28929"/>
                        <a14:foregroundMark x1="16929" y1="18214" x2="21260" y2="23929"/>
                        <a14:foregroundMark x1="6299" y1="57500" x2="4724" y2="46429"/>
                        <a14:foregroundMark x1="24409" y1="59643" x2="24803" y2="53571"/>
                        <a14:foregroundMark x1="1575" y1="27143" x2="2362" y2="428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52622" y="4591949"/>
            <a:ext cx="3441255" cy="379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91202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chemeClr val="accent4">
                <a:lumMod val="60000"/>
                <a:lumOff val="40000"/>
              </a:schemeClr>
            </a:gs>
            <a:gs pos="37000">
              <a:srgbClr val="EFD783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2830" y="150126"/>
            <a:ext cx="902117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 panose="02020603050405020304" pitchFamily="18" charset="0"/>
                <a:cs typeface="Times New Roman CYR" panose="02020603050405020304" pitchFamily="18" charset="0"/>
              </a:rPr>
              <a:t>ТРАВЕНЬ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b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 panose="02020603050405020304" pitchFamily="18" charset="0"/>
                <a:cs typeface="Times New Roman CYR" panose="02020603050405020304" pitchFamily="18" charset="0"/>
              </a:rPr>
            </a:b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 panose="02020603050405020304" pitchFamily="18" charset="0"/>
                <a:cs typeface="Times New Roman CYR" panose="02020603050405020304" pitchFamily="18" charset="0"/>
              </a:rPr>
              <a:t>СХОДИНКА </a:t>
            </a:r>
            <a:b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 panose="02020603050405020304" pitchFamily="18" charset="0"/>
                <a:cs typeface="Times New Roman CYR" panose="02020603050405020304" pitchFamily="18" charset="0"/>
              </a:rPr>
            </a:br>
            <a:r>
              <a:rPr lang="ru-RU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 panose="02020603050405020304" pitchFamily="18" charset="0"/>
                <a:cs typeface="Times New Roman CYR" panose="02020603050405020304" pitchFamily="18" charset="0"/>
              </a:rPr>
              <a:t>родинного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 panose="02020603050405020304" pitchFamily="18" charset="0"/>
                <a:cs typeface="Times New Roman CYR" panose="02020603050405020304" pitchFamily="18" charset="0"/>
              </a:rPr>
              <a:t>виховання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b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 panose="02020603050405020304" pitchFamily="18" charset="0"/>
                <a:cs typeface="Times New Roman CYR" panose="02020603050405020304" pitchFamily="18" charset="0"/>
              </a:rPr>
            </a:b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 panose="02020603050405020304" pitchFamily="18" charset="0"/>
                <a:cs typeface="Times New Roman CYR" panose="02020603050405020304" pitchFamily="18" charset="0"/>
              </a:rPr>
              <a:t>«ТЕПЛО ЄДИНОЇ РОДИНИ» </a:t>
            </a:r>
            <a:b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 panose="02020603050405020304" pitchFamily="18" charset="0"/>
                <a:cs typeface="Times New Roman CYR" panose="02020603050405020304" pitchFamily="18" charset="0"/>
              </a:rPr>
            </a:b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 panose="02020603050405020304" pitchFamily="18" charset="0"/>
                <a:cs typeface="Times New Roman CYR" panose="02020603050405020304" pitchFamily="18" charset="0"/>
              </a:rPr>
              <a:t/>
            </a:r>
            <a:b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 panose="02020603050405020304" pitchFamily="18" charset="0"/>
                <a:cs typeface="Times New Roman CYR" panose="02020603050405020304" pitchFamily="18" charset="0"/>
              </a:rPr>
            </a:br>
            <a:r>
              <a:rPr lang="ru-RU" b="1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Компетентність</a:t>
            </a:r>
            <a:r>
              <a:rPr lang="ru-RU" b="1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: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соціальна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та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громадянська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b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</a:br>
            <a:r>
              <a:rPr lang="ru-RU" b="1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Основний</a:t>
            </a:r>
            <a:r>
              <a:rPr lang="ru-RU" b="1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b="1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зміст</a:t>
            </a:r>
            <a:r>
              <a:rPr lang="ru-RU" b="1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b="1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виховання</a:t>
            </a:r>
            <a:r>
              <a:rPr lang="ru-RU" b="1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: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ціннісне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ставлення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до людей,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ціннісне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ставлення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особистості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до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суспільства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і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держави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b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</a:br>
            <a:r>
              <a:rPr lang="ru-RU" b="1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Кредо: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«З роду в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рід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кладе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життя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мости, Без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коріння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саду не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цвісти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, Без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стремління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човен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не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пливе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, Без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коріння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сохне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все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живе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». </a:t>
            </a:r>
            <a:b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</a:br>
            <a:r>
              <a:rPr lang="ru-RU" b="1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Мета: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виховання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пріоритетів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подружнього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життя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,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гендерної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культури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,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збереження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та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примноження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сімейних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традицій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,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забезпечення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єдності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поколінь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.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Залучення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батьків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,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усіх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дорослих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членів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родини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у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виховний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процес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як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рівноправних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учасників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;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формування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педагогічної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культури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сучасної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сім’ї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та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допомога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батькам у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їхній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психолого-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педагогічній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самостійності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;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розвиток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інтересів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до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традицій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свого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народу,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своєї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err="1">
                <a:latin typeface="Times New Roman CYR" panose="02020603050405020304" pitchFamily="18" charset="0"/>
                <a:cs typeface="Times New Roman CYR" panose="02020603050405020304" pitchFamily="18" charset="0"/>
              </a:rPr>
              <a:t>родини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8861036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6640108"/>
              </p:ext>
            </p:extLst>
          </p:nvPr>
        </p:nvGraphicFramePr>
        <p:xfrm>
          <a:off x="122831" y="400110"/>
          <a:ext cx="8884690" cy="640739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8917">
                  <a:extLst>
                    <a:ext uri="{9D8B030D-6E8A-4147-A177-3AD203B41FA5}">
                      <a16:colId xmlns:a16="http://schemas.microsoft.com/office/drawing/2014/main" val="1927461925"/>
                    </a:ext>
                  </a:extLst>
                </a:gridCol>
                <a:gridCol w="686551">
                  <a:extLst>
                    <a:ext uri="{9D8B030D-6E8A-4147-A177-3AD203B41FA5}">
                      <a16:colId xmlns:a16="http://schemas.microsoft.com/office/drawing/2014/main" val="3084253695"/>
                    </a:ext>
                  </a:extLst>
                </a:gridCol>
                <a:gridCol w="3070746">
                  <a:extLst>
                    <a:ext uri="{9D8B030D-6E8A-4147-A177-3AD203B41FA5}">
                      <a16:colId xmlns:a16="http://schemas.microsoft.com/office/drawing/2014/main" val="1466211753"/>
                    </a:ext>
                  </a:extLst>
                </a:gridCol>
                <a:gridCol w="2194982">
                  <a:extLst>
                    <a:ext uri="{9D8B030D-6E8A-4147-A177-3AD203B41FA5}">
                      <a16:colId xmlns:a16="http://schemas.microsoft.com/office/drawing/2014/main" val="221319549"/>
                    </a:ext>
                  </a:extLst>
                </a:gridCol>
                <a:gridCol w="1215314">
                  <a:extLst>
                    <a:ext uri="{9D8B030D-6E8A-4147-A177-3AD203B41FA5}">
                      <a16:colId xmlns:a16="http://schemas.microsoft.com/office/drawing/2014/main" val="3309463001"/>
                    </a:ext>
                  </a:extLst>
                </a:gridCol>
                <a:gridCol w="1298180">
                  <a:extLst>
                    <a:ext uri="{9D8B030D-6E8A-4147-A177-3AD203B41FA5}">
                      <a16:colId xmlns:a16="http://schemas.microsoft.com/office/drawing/2014/main" val="4155149722"/>
                    </a:ext>
                  </a:extLst>
                </a:gridCol>
              </a:tblGrid>
              <a:tr h="527938"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№</a:t>
                      </a:r>
                      <a:endParaRPr lang="en-US" sz="1400" i="1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ДАТА</a:t>
                      </a:r>
                      <a:endParaRPr lang="en-US" sz="1400" i="1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ЗМІСТ ДІЯЛЬНОСТІ</a:t>
                      </a:r>
                      <a:endParaRPr lang="en-US" sz="1400" i="1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НАПРЯМ ВИХОВНОЇ РОБОТИ</a:t>
                      </a:r>
                      <a:endParaRPr lang="en-US" sz="1400" i="1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ВІКОВА КАТЕГОРІЯ</a:t>
                      </a:r>
                      <a:endParaRPr lang="en-US" sz="1400" i="1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ВІДПОВІ-ДАЛЬНИЙ</a:t>
                      </a:r>
                      <a:endParaRPr lang="en-US" sz="1400" i="1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5215372"/>
                  </a:ext>
                </a:extLst>
              </a:tr>
              <a:tr h="477671"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3.05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4 </a:t>
                      </a:r>
                      <a:r>
                        <a:rPr lang="ru-RU" sz="1400" u="sng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травня</a:t>
                      </a:r>
                      <a:r>
                        <a:rPr lang="ru-RU" sz="140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– Міжнародний день </a:t>
                      </a:r>
                      <a:r>
                        <a:rPr lang="ru-RU" sz="1400" u="sng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пожежника</a:t>
                      </a:r>
                      <a:r>
                        <a:rPr lang="ru-RU" sz="140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/>
                      </a:r>
                      <a:b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</a:b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Урок-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гра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Юні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пожежники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Охорона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життя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та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Здоров’я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учнів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1-6 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14803"/>
                  </a:ext>
                </a:extLst>
              </a:tr>
              <a:tr h="501635"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6.05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5 </a:t>
                      </a:r>
                      <a:r>
                        <a:rPr lang="ru-RU" sz="1400" u="sng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травня</a:t>
                      </a:r>
                      <a:r>
                        <a:rPr lang="ru-RU" sz="140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– Міжнародний день </a:t>
                      </a:r>
                      <a:r>
                        <a:rPr lang="ru-RU" sz="1400" u="sng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боротьби</a:t>
                      </a:r>
                      <a:r>
                        <a:rPr lang="ru-RU" sz="140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за права </a:t>
                      </a:r>
                      <a:r>
                        <a:rPr lang="ru-RU" sz="1400" u="sng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інвалідів</a:t>
                      </a:r>
                      <a:r>
                        <a:rPr lang="ru-RU" sz="140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/>
                      </a:r>
                      <a:b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</a:b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Благодійнійна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акція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</a:t>
                      </a: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Серце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серця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kern="12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ставлення до людини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</a:t>
                      </a:r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–організатор, </a:t>
                      </a:r>
                      <a:r>
                        <a:rPr lang="uk-UA" sz="1400" dirty="0" err="1" smtClean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соц.пед</a:t>
                      </a:r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7635479"/>
                  </a:ext>
                </a:extLst>
              </a:tr>
              <a:tr h="481311"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3.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6.05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Урок «Відкрий серце для добра»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kern="12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ставлення до людини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692911"/>
                  </a:ext>
                </a:extLst>
              </a:tr>
              <a:tr h="464479"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4.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6.05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5 </a:t>
                      </a:r>
                      <a:r>
                        <a:rPr lang="ru-RU" sz="1400" u="sng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травня</a:t>
                      </a:r>
                      <a:r>
                        <a:rPr lang="ru-RU" sz="140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-  </a:t>
                      </a:r>
                      <a:r>
                        <a:rPr lang="ru-RU" sz="1400" u="sng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Православний</a:t>
                      </a:r>
                      <a:r>
                        <a:rPr lang="ru-RU" sz="140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Великдень</a:t>
                      </a:r>
                      <a:endParaRPr lang="uk-UA" sz="1400" u="sng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Творчий захід «Великдень – величне свято українців»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Сприяння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творчому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розвитку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особистості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6936673"/>
                  </a:ext>
                </a:extLst>
              </a:tr>
              <a:tr h="768593"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5.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6.05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Виставка малюнків та крашанок до Великодня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Сприяння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творчому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розвитку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особистості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1-6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-організатор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8591763"/>
                  </a:ext>
                </a:extLst>
              </a:tr>
              <a:tr h="378267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6.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7.07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Інтелектуальна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гра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Ігри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Патріотів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Формування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історичних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культурних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духовних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надбань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рідного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краю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7-11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ЗДВР, </a:t>
                      </a:r>
                      <a:r>
                        <a:rPr kumimoji="0" lang="uk-UA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Педагог-організатор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 CYR" panose="02020603050405020304" pitchFamily="18" charset="0"/>
                        <a:ea typeface="+mn-ea"/>
                        <a:cs typeface="Times New Roman CYR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888026"/>
                  </a:ext>
                </a:extLst>
              </a:tr>
              <a:tr h="378267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7.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7.05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Запис відео «</a:t>
                      </a:r>
                      <a:r>
                        <a:rPr lang="uk-UA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Розквітли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маки, розпустились прапори..»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держави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суспільства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Педагог-організатор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4447221"/>
                  </a:ext>
                </a:extLst>
              </a:tr>
              <a:tr h="378267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8.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Тра-вень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Малі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олімпійські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ігри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Охорона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життя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та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Здоров’я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учнів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Вчитель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ф</a:t>
                      </a:r>
                      <a:r>
                        <a:rPr lang="uk-UA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із.культури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94243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57098" y="0"/>
            <a:ext cx="2702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u="sng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 panose="02020603050405020304" pitchFamily="18" charset="0"/>
                <a:cs typeface="Times New Roman CYR" panose="02020603050405020304" pitchFamily="18" charset="0"/>
              </a:rPr>
              <a:t>ТРАВЕНЬ</a:t>
            </a:r>
            <a:endParaRPr lang="en-US" sz="2000" b="1" u="sng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 CYR" panose="02020603050405020304" pitchFamily="18" charset="0"/>
              <a:cs typeface="Times New Roman CYR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54887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0117342"/>
              </p:ext>
            </p:extLst>
          </p:nvPr>
        </p:nvGraphicFramePr>
        <p:xfrm>
          <a:off x="150127" y="127154"/>
          <a:ext cx="8884690" cy="634006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8917">
                  <a:extLst>
                    <a:ext uri="{9D8B030D-6E8A-4147-A177-3AD203B41FA5}">
                      <a16:colId xmlns:a16="http://schemas.microsoft.com/office/drawing/2014/main" val="1927461925"/>
                    </a:ext>
                  </a:extLst>
                </a:gridCol>
                <a:gridCol w="662898">
                  <a:extLst>
                    <a:ext uri="{9D8B030D-6E8A-4147-A177-3AD203B41FA5}">
                      <a16:colId xmlns:a16="http://schemas.microsoft.com/office/drawing/2014/main" val="3084253695"/>
                    </a:ext>
                  </a:extLst>
                </a:gridCol>
                <a:gridCol w="3094399">
                  <a:extLst>
                    <a:ext uri="{9D8B030D-6E8A-4147-A177-3AD203B41FA5}">
                      <a16:colId xmlns:a16="http://schemas.microsoft.com/office/drawing/2014/main" val="1466211753"/>
                    </a:ext>
                  </a:extLst>
                </a:gridCol>
                <a:gridCol w="2194982">
                  <a:extLst>
                    <a:ext uri="{9D8B030D-6E8A-4147-A177-3AD203B41FA5}">
                      <a16:colId xmlns:a16="http://schemas.microsoft.com/office/drawing/2014/main" val="221319549"/>
                    </a:ext>
                  </a:extLst>
                </a:gridCol>
                <a:gridCol w="1215314">
                  <a:extLst>
                    <a:ext uri="{9D8B030D-6E8A-4147-A177-3AD203B41FA5}">
                      <a16:colId xmlns:a16="http://schemas.microsoft.com/office/drawing/2014/main" val="3309463001"/>
                    </a:ext>
                  </a:extLst>
                </a:gridCol>
                <a:gridCol w="1298180">
                  <a:extLst>
                    <a:ext uri="{9D8B030D-6E8A-4147-A177-3AD203B41FA5}">
                      <a16:colId xmlns:a16="http://schemas.microsoft.com/office/drawing/2014/main" val="4155149722"/>
                    </a:ext>
                  </a:extLst>
                </a:gridCol>
              </a:tblGrid>
              <a:tr h="708191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9.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01-0</a:t>
                      </a: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9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.05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Дні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пам’яті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Відлетіли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літа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помінялись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епохи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але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пам'ять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нетлінна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про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героїв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війни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».</a:t>
                      </a:r>
                    </a:p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✓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Доброчинна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акція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«Без права на</a:t>
                      </a:r>
                    </a:p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забуття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».</a:t>
                      </a:r>
                    </a:p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✓ Перегляд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хронікально-документальних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фільмів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художніх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фільмів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про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події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ІІ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світової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війни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.</a:t>
                      </a:r>
                    </a:p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✓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Викладка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книг «І буде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пам’ять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вічно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жити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про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дні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ті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легендарні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</a:t>
                      </a:r>
                    </a:p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✓ Уроки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пам'яті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Ріка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нашої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пам’яті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»,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«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Пам’ять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про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героїв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невмируща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», «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Їх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імена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безсмертні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</a:t>
                      </a:r>
                    </a:p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✓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Мітинг-реквієм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присвячений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Дню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Пам’яті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Формування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історичних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культурних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духовних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надбань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рідного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краю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Вчитель історії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9262410"/>
                  </a:ext>
                </a:extLst>
              </a:tr>
              <a:tr h="543636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10.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8.05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8 - 9 </a:t>
                      </a:r>
                      <a:r>
                        <a:rPr lang="ru-RU" sz="1400" b="0" u="sng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травня</a:t>
                      </a:r>
                      <a:r>
                        <a:rPr lang="ru-RU" sz="1400" b="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- </a:t>
                      </a:r>
                      <a:r>
                        <a:rPr lang="ru-RU" sz="1400" b="0" u="sng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Дні</a:t>
                      </a:r>
                      <a:r>
                        <a:rPr lang="ru-RU" sz="1400" b="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u="sng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пам'яті</a:t>
                      </a:r>
                      <a:r>
                        <a:rPr lang="ru-RU" sz="1400" b="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т</a:t>
                      </a:r>
                      <a:r>
                        <a:rPr lang="en-US" sz="1400" b="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a </a:t>
                      </a:r>
                      <a:r>
                        <a:rPr lang="ru-RU" sz="1400" b="0" u="sng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примирення</a:t>
                      </a:r>
                      <a:r>
                        <a:rPr lang="ru-RU" sz="1400" b="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</a:t>
                      </a:r>
                      <a:r>
                        <a:rPr lang="ru-RU" sz="1400" b="0" u="sng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присвячені</a:t>
                      </a:r>
                      <a:r>
                        <a:rPr lang="ru-RU" sz="1400" b="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u="sng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пам'ят</a:t>
                      </a:r>
                      <a:r>
                        <a:rPr lang="en-US" sz="1400" b="0" u="sng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i</a:t>
                      </a:r>
                      <a:r>
                        <a:rPr lang="en-US" sz="1400" b="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жертв </a:t>
                      </a:r>
                      <a:r>
                        <a:rPr lang="ru-RU" sz="1400" b="0" u="sng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Другої</a:t>
                      </a:r>
                      <a:r>
                        <a:rPr lang="ru-RU" sz="1400" b="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u="sng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Світової</a:t>
                      </a:r>
                      <a:r>
                        <a:rPr lang="ru-RU" sz="1400" b="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u="sng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війни</a:t>
                      </a:r>
                      <a:r>
                        <a:rPr lang="uk-UA" sz="1400" b="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/>
                      </a:r>
                      <a:br>
                        <a:rPr lang="uk-UA" sz="1400" b="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</a:br>
                      <a:r>
                        <a:rPr lang="ru-RU" sz="1400" b="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9 </a:t>
                      </a:r>
                      <a:r>
                        <a:rPr lang="ru-RU" sz="1400" b="0" u="sng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травня</a:t>
                      </a:r>
                      <a:r>
                        <a:rPr lang="ru-RU" sz="1400" b="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-  </a:t>
                      </a:r>
                      <a:r>
                        <a:rPr lang="ru-RU" sz="1400" b="0" u="sng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Державні</a:t>
                      </a:r>
                      <a:r>
                        <a:rPr lang="ru-RU" sz="1400" b="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 День Перемоги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Захід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«</a:t>
                      </a:r>
                      <a:r>
                        <a:rPr lang="ru-RU" sz="1400" b="0" kern="1200" dirty="0" err="1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Їх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kern="1200" dirty="0" err="1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обпалювала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kern="1200" dirty="0" err="1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полум’ям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kern="1200" dirty="0" err="1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війна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 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держави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суспільства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–організатор, ЗДВР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4689742"/>
                  </a:ext>
                </a:extLst>
              </a:tr>
              <a:tr h="518385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11.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Тра-вень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День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профорієнтації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. Участь у «Ярмарку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професій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Цілісне ставлення до праці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9-11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 smtClean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ЗДВР, </a:t>
                      </a:r>
                      <a:r>
                        <a:rPr lang="uk-UA" sz="1400" b="0" dirty="0" err="1" smtClean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соц.пед</a:t>
                      </a:r>
                      <a:r>
                        <a:rPr lang="uk-UA" sz="1400" b="0" dirty="0" smtClean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3132253"/>
                  </a:ext>
                </a:extLst>
              </a:tr>
              <a:tr h="741983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12.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10.05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День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Європи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в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Україні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.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Інформаційний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вісник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Українська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культура у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контексті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європейського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та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світового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розвитку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Формування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історичних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культурних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духовних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надбань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рідного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краю</a:t>
                      </a: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7-11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 smtClean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ЗДВР, </a:t>
                      </a:r>
                      <a:r>
                        <a:rPr kumimoji="0" lang="uk-UA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Педагог-організатор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 CYR" panose="02020603050405020304" pitchFamily="18" charset="0"/>
                        <a:ea typeface="+mn-ea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11210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690273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3211446"/>
              </p:ext>
            </p:extLst>
          </p:nvPr>
        </p:nvGraphicFramePr>
        <p:xfrm>
          <a:off x="200165" y="109182"/>
          <a:ext cx="8780064" cy="645739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3984">
                  <a:extLst>
                    <a:ext uri="{9D8B030D-6E8A-4147-A177-3AD203B41FA5}">
                      <a16:colId xmlns:a16="http://schemas.microsoft.com/office/drawing/2014/main" val="1927461925"/>
                    </a:ext>
                  </a:extLst>
                </a:gridCol>
                <a:gridCol w="696036">
                  <a:extLst>
                    <a:ext uri="{9D8B030D-6E8A-4147-A177-3AD203B41FA5}">
                      <a16:colId xmlns:a16="http://schemas.microsoft.com/office/drawing/2014/main" val="3084253695"/>
                    </a:ext>
                  </a:extLst>
                </a:gridCol>
                <a:gridCol w="2647666">
                  <a:extLst>
                    <a:ext uri="{9D8B030D-6E8A-4147-A177-3AD203B41FA5}">
                      <a16:colId xmlns:a16="http://schemas.microsoft.com/office/drawing/2014/main" val="1466211753"/>
                    </a:ext>
                  </a:extLst>
                </a:gridCol>
                <a:gridCol w="2374710">
                  <a:extLst>
                    <a:ext uri="{9D8B030D-6E8A-4147-A177-3AD203B41FA5}">
                      <a16:colId xmlns:a16="http://schemas.microsoft.com/office/drawing/2014/main" val="221319549"/>
                    </a:ext>
                  </a:extLst>
                </a:gridCol>
                <a:gridCol w="1184324">
                  <a:extLst>
                    <a:ext uri="{9D8B030D-6E8A-4147-A177-3AD203B41FA5}">
                      <a16:colId xmlns:a16="http://schemas.microsoft.com/office/drawing/2014/main" val="3309463001"/>
                    </a:ext>
                  </a:extLst>
                </a:gridCol>
                <a:gridCol w="1463344">
                  <a:extLst>
                    <a:ext uri="{9D8B030D-6E8A-4147-A177-3AD203B41FA5}">
                      <a16:colId xmlns:a16="http://schemas.microsoft.com/office/drawing/2014/main" val="4155149722"/>
                    </a:ext>
                  </a:extLst>
                </a:gridCol>
              </a:tblGrid>
              <a:tr h="932318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13.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9.05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День </a:t>
                      </a:r>
                      <a:r>
                        <a:rPr lang="ru-RU" sz="1400" b="0" u="sng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Європи</a:t>
                      </a:r>
                      <a:r>
                        <a:rPr lang="ru-RU" sz="1400" b="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/>
                      </a:r>
                      <a:b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</a:br>
                      <a:r>
                        <a:rPr lang="ru-RU" sz="1400" b="0" kern="1200" dirty="0" err="1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Гра-квест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 Галопом по </a:t>
                      </a:r>
                      <a:r>
                        <a:rPr lang="ru-RU" sz="1400" b="0" kern="1200" dirty="0" err="1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Європі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суспільства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та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держави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–організатор, ЗДВР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294403"/>
                  </a:ext>
                </a:extLst>
              </a:tr>
              <a:tr h="721795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14.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9.05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Віртуальні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екскурсії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Подорожуємо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Європою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суспільства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та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держави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14803"/>
                  </a:ext>
                </a:extLst>
              </a:tr>
              <a:tr h="591171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15.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9.05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Створення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ознайомчої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тематичної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відео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презентації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Дня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Європи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: «День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Європи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-день миру та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єдності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у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Європі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суспільства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та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держави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7635479"/>
                  </a:ext>
                </a:extLst>
              </a:tr>
              <a:tr h="625801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16.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10.05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12 </a:t>
                      </a:r>
                      <a:r>
                        <a:rPr lang="ru-RU" sz="1400" b="0" u="sng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травня</a:t>
                      </a:r>
                      <a:r>
                        <a:rPr lang="ru-RU" sz="1400" b="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- День </a:t>
                      </a:r>
                      <a:r>
                        <a:rPr lang="ru-RU" sz="1400" b="0" u="sng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матері</a:t>
                      </a:r>
                      <a:endParaRPr lang="ru-RU" sz="1400" b="0" u="sng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Захід 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«Свято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Матері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– свято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народження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Життя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!»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родини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–організатор, ЗДВР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692911"/>
                  </a:ext>
                </a:extLst>
              </a:tr>
              <a:tr h="932318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17.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10.05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Відео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привітання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«У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кожної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дитини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–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матінка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єдина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родини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064790"/>
                  </a:ext>
                </a:extLst>
              </a:tr>
              <a:tr h="721795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18.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10.05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Майстер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–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клас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 «Дерево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любові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родини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–організатор,</a:t>
                      </a:r>
                      <a:r>
                        <a:rPr lang="uk-UA" sz="1400" b="0" u="none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ЗДВР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6844821"/>
                  </a:ext>
                </a:extLst>
              </a:tr>
              <a:tr h="721795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19.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14.05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sng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Всесвітній</a:t>
                      </a:r>
                      <a:r>
                        <a:rPr lang="ru-RU" sz="1400" b="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день </a:t>
                      </a:r>
                      <a:r>
                        <a:rPr lang="ru-RU" sz="1400" b="0" u="sng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мігруючих</a:t>
                      </a:r>
                      <a:r>
                        <a:rPr lang="ru-RU" sz="1400" b="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птахів</a:t>
                      </a:r>
                    </a:p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Урок-гра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«Все про крилатих»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природи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1-6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864084"/>
                  </a:ext>
                </a:extLst>
              </a:tr>
              <a:tr h="721795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20.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15.05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Міжнародний день </a:t>
                      </a:r>
                      <a:r>
                        <a:rPr lang="ru-RU" sz="1400" b="0" u="sng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сімей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/>
                      </a:r>
                      <a:b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</a:b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Зустріч-гостина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Світ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батьків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–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світ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дітей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родини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71221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939720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9021019"/>
              </p:ext>
            </p:extLst>
          </p:nvPr>
        </p:nvGraphicFramePr>
        <p:xfrm>
          <a:off x="150127" y="154449"/>
          <a:ext cx="8884690" cy="665510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8917">
                  <a:extLst>
                    <a:ext uri="{9D8B030D-6E8A-4147-A177-3AD203B41FA5}">
                      <a16:colId xmlns:a16="http://schemas.microsoft.com/office/drawing/2014/main" val="1927461925"/>
                    </a:ext>
                  </a:extLst>
                </a:gridCol>
                <a:gridCol w="662898">
                  <a:extLst>
                    <a:ext uri="{9D8B030D-6E8A-4147-A177-3AD203B41FA5}">
                      <a16:colId xmlns:a16="http://schemas.microsoft.com/office/drawing/2014/main" val="3084253695"/>
                    </a:ext>
                  </a:extLst>
                </a:gridCol>
                <a:gridCol w="3094399">
                  <a:extLst>
                    <a:ext uri="{9D8B030D-6E8A-4147-A177-3AD203B41FA5}">
                      <a16:colId xmlns:a16="http://schemas.microsoft.com/office/drawing/2014/main" val="1466211753"/>
                    </a:ext>
                  </a:extLst>
                </a:gridCol>
                <a:gridCol w="2194982">
                  <a:extLst>
                    <a:ext uri="{9D8B030D-6E8A-4147-A177-3AD203B41FA5}">
                      <a16:colId xmlns:a16="http://schemas.microsoft.com/office/drawing/2014/main" val="221319549"/>
                    </a:ext>
                  </a:extLst>
                </a:gridCol>
                <a:gridCol w="1215314">
                  <a:extLst>
                    <a:ext uri="{9D8B030D-6E8A-4147-A177-3AD203B41FA5}">
                      <a16:colId xmlns:a16="http://schemas.microsoft.com/office/drawing/2014/main" val="3309463001"/>
                    </a:ext>
                  </a:extLst>
                </a:gridCol>
                <a:gridCol w="1298180">
                  <a:extLst>
                    <a:ext uri="{9D8B030D-6E8A-4147-A177-3AD203B41FA5}">
                      <a16:colId xmlns:a16="http://schemas.microsoft.com/office/drawing/2014/main" val="4155149722"/>
                    </a:ext>
                  </a:extLst>
                </a:gridCol>
              </a:tblGrid>
              <a:tr h="708191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21.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</a:rPr>
                        <a:t>13-20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.05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Декада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родинно-сімейних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цінностей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Сімейна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злагода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–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всього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дорожче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!» </a:t>
                      </a:r>
                      <a:b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</a:b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✓ Дайджест за темою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тижня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b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</a:b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✓ Свято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Матері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«Ми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матір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називаємо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святою». </a:t>
                      </a:r>
                      <a:b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</a:b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✓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Виставка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малюнків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фотографій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та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творчих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робіт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присвячена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Дню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сім’ї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Щасливий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день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моєї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родини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». ✓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Родинне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свято «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Тільки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родина, як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зірка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єдина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,—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твій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порятунок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надійний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причал». </a:t>
                      </a:r>
                      <a:b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</a:b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✓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Виставка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-перегляд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літератури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«Моя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сім’я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–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мій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світ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». 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Цілісне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родини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 smtClean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ЗДВР, </a:t>
                      </a:r>
                      <a:r>
                        <a:rPr kumimoji="0" lang="uk-UA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Педагог-організатор,</a:t>
                      </a:r>
                      <a:endParaRPr lang="uk-UA" sz="1400" b="0" dirty="0" smtClean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 err="1" smtClean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соц.пед</a:t>
                      </a:r>
                      <a:r>
                        <a:rPr lang="uk-UA" sz="1400" b="0" dirty="0" smtClean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9262410"/>
                  </a:ext>
                </a:extLst>
              </a:tr>
              <a:tr h="543636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22.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14.05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Майстер-класи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«Козак –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оберіг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козацького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духу», «Ангел-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охоронець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для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України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 та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виготовлення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листівки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для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воїна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держави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суспільства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Вчитель ОТМ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4689742"/>
                  </a:ext>
                </a:extLst>
              </a:tr>
              <a:tr h="741983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23.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14.05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Тематична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виставка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Герої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не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вмирають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допоки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пам’ять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про них жива»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держави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суспільства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Бібліотекар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3132253"/>
                  </a:ext>
                </a:extLst>
              </a:tr>
              <a:tr h="741983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24.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Тра-вень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Профорієнтаційна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робота з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випускниками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схильними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правопорушень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Правове виховання та профілактична робота з учнями. Соціальний захист учнів</a:t>
                      </a:r>
                      <a:endParaRPr lang="en-US" sz="1400" b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9-11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 smtClean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ЗДВР, </a:t>
                      </a:r>
                      <a:r>
                        <a:rPr lang="uk-UA" sz="1400" b="0" dirty="0" err="1" smtClean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соц.пед</a:t>
                      </a:r>
                      <a:r>
                        <a:rPr lang="uk-UA" sz="1400" b="0" dirty="0" smtClean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9215400"/>
                  </a:ext>
                </a:extLst>
              </a:tr>
              <a:tr h="741983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25.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Тра-вень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Аналіз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стану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відвідування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школи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учнями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за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травень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Правове виховання та профілактична робота з учнями. Соціальний захист учнів</a:t>
                      </a:r>
                      <a:endParaRPr lang="en-US" sz="1400" b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 smtClean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ЗДВР, </a:t>
                      </a:r>
                      <a:r>
                        <a:rPr lang="uk-UA" sz="1400" b="0" dirty="0" err="1" smtClean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соц.пед</a:t>
                      </a:r>
                      <a:r>
                        <a:rPr lang="uk-UA" sz="1400" b="0" dirty="0" smtClean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10278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892370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3855175"/>
              </p:ext>
            </p:extLst>
          </p:nvPr>
        </p:nvGraphicFramePr>
        <p:xfrm>
          <a:off x="172870" y="122830"/>
          <a:ext cx="8780064" cy="638823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3984">
                  <a:extLst>
                    <a:ext uri="{9D8B030D-6E8A-4147-A177-3AD203B41FA5}">
                      <a16:colId xmlns:a16="http://schemas.microsoft.com/office/drawing/2014/main" val="1927461925"/>
                    </a:ext>
                  </a:extLst>
                </a:gridCol>
                <a:gridCol w="723331">
                  <a:extLst>
                    <a:ext uri="{9D8B030D-6E8A-4147-A177-3AD203B41FA5}">
                      <a16:colId xmlns:a16="http://schemas.microsoft.com/office/drawing/2014/main" val="3084253695"/>
                    </a:ext>
                  </a:extLst>
                </a:gridCol>
                <a:gridCol w="2688609">
                  <a:extLst>
                    <a:ext uri="{9D8B030D-6E8A-4147-A177-3AD203B41FA5}">
                      <a16:colId xmlns:a16="http://schemas.microsoft.com/office/drawing/2014/main" val="1466211753"/>
                    </a:ext>
                  </a:extLst>
                </a:gridCol>
                <a:gridCol w="2306472">
                  <a:extLst>
                    <a:ext uri="{9D8B030D-6E8A-4147-A177-3AD203B41FA5}">
                      <a16:colId xmlns:a16="http://schemas.microsoft.com/office/drawing/2014/main" val="221319549"/>
                    </a:ext>
                  </a:extLst>
                </a:gridCol>
                <a:gridCol w="1184324">
                  <a:extLst>
                    <a:ext uri="{9D8B030D-6E8A-4147-A177-3AD203B41FA5}">
                      <a16:colId xmlns:a16="http://schemas.microsoft.com/office/drawing/2014/main" val="3309463001"/>
                    </a:ext>
                  </a:extLst>
                </a:gridCol>
                <a:gridCol w="1463344">
                  <a:extLst>
                    <a:ext uri="{9D8B030D-6E8A-4147-A177-3AD203B41FA5}">
                      <a16:colId xmlns:a16="http://schemas.microsoft.com/office/drawing/2014/main" val="4155149722"/>
                    </a:ext>
                  </a:extLst>
                </a:gridCol>
              </a:tblGrid>
              <a:tr h="932318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26.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15.05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Відеолекторій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FAMELY FEST 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родини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294403"/>
                  </a:ext>
                </a:extLst>
              </a:tr>
              <a:tr h="721795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27.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17.05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День </a:t>
                      </a:r>
                      <a:r>
                        <a:rPr lang="ru-RU" sz="1400" b="0" u="sng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народження</a:t>
                      </a:r>
                      <a:r>
                        <a:rPr lang="ru-RU" sz="1400" b="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u="sng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Інтернету</a:t>
                      </a:r>
                      <a:endParaRPr lang="ru-RU" sz="1400" b="0" u="sng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r>
                        <a:rPr lang="uk-UA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Квест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гра «На святкування до Інтернету»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Сприяння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творчому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розвитку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особистості</a:t>
                      </a: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14803"/>
                  </a:ext>
                </a:extLst>
              </a:tr>
              <a:tr h="591171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28.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17.05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18 </a:t>
                      </a:r>
                      <a:r>
                        <a:rPr lang="ru-RU" sz="1400" b="0" u="sng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травня</a:t>
                      </a:r>
                      <a:r>
                        <a:rPr lang="ru-RU" sz="1400" b="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- Міжнародний день </a:t>
                      </a:r>
                      <a:r>
                        <a:rPr lang="ru-RU" sz="1400" b="0" u="sng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музеїв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/>
                      </a:r>
                      <a:b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</a:b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Інтерактивний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дайджест «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Святиня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української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історії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Формування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історичних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культурних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духовних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надбань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рідного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краю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7635479"/>
                  </a:ext>
                </a:extLst>
              </a:tr>
              <a:tr h="625801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29.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20.05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19 </a:t>
                      </a:r>
                      <a:r>
                        <a:rPr lang="ru-RU" sz="1400" b="0" u="sng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травня</a:t>
                      </a:r>
                      <a:r>
                        <a:rPr lang="ru-RU" sz="1400" b="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– День </a:t>
                      </a:r>
                      <a:r>
                        <a:rPr lang="ru-RU" sz="1400" b="0" u="sng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української</a:t>
                      </a:r>
                      <a:r>
                        <a:rPr lang="ru-RU" sz="1400" b="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u="sng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вишиванки</a:t>
                      </a:r>
                      <a:endParaRPr lang="ru-RU" sz="1400" b="0" u="sng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Весняний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 хоровод «Сорочку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мати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вишила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мені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…»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Формування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історичних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культурних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духовних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надбань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рідного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краю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692911"/>
                  </a:ext>
                </a:extLst>
              </a:tr>
              <a:tr h="932318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30.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20.05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Фотоконкурс «</a:t>
                      </a:r>
                      <a:r>
                        <a:rPr lang="ru-RU" sz="1400" b="0" kern="1200" dirty="0" err="1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Найкраще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фото у </a:t>
                      </a:r>
                      <a:r>
                        <a:rPr lang="ru-RU" sz="1400" b="0" kern="1200" dirty="0" err="1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вишиванці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Формування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історичних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культурних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духовних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надбань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рідного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краю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064790"/>
                  </a:ext>
                </a:extLst>
              </a:tr>
              <a:tr h="721795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31.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20.05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Парад </a:t>
                      </a:r>
                      <a:r>
                        <a:rPr lang="ru-RU" sz="1400" b="0" kern="1200" dirty="0" err="1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вишиванок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«У </a:t>
                      </a:r>
                      <a:r>
                        <a:rPr lang="ru-RU" sz="1400" b="0" kern="1200" dirty="0" err="1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рідному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краю </a:t>
                      </a:r>
                      <a:r>
                        <a:rPr lang="ru-RU" sz="1400" b="0" kern="1200" dirty="0" err="1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цвітуть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kern="1200" dirty="0" err="1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вишиванки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</a:t>
                      </a:r>
                      <a:endParaRPr lang="ru-RU" sz="1400" b="0" i="0" kern="1200" dirty="0">
                        <a:solidFill>
                          <a:schemeClr val="tx1"/>
                        </a:solidFill>
                        <a:effectLst/>
                        <a:latin typeface="Times New Roman CYR" panose="02020603050405020304" pitchFamily="18" charset="0"/>
                        <a:ea typeface="+mn-ea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Формування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історичних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культурних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духовних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надбань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рідного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краю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–організатор,</a:t>
                      </a:r>
                      <a:r>
                        <a:rPr lang="uk-UA" sz="1400" b="0" u="none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ЗДВР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6844821"/>
                  </a:ext>
                </a:extLst>
              </a:tr>
              <a:tr h="721795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32.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20.05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Акція «</a:t>
                      </a:r>
                      <a:r>
                        <a:rPr lang="ru-RU" sz="1400" b="0" kern="1200" dirty="0" err="1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Вишиванку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kern="1200" dirty="0" err="1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одягаємо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</a:t>
                      </a:r>
                      <a:r>
                        <a:rPr lang="ru-RU" sz="1400" b="0" kern="1200" dirty="0" err="1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Україну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kern="1200" dirty="0" err="1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прославляємо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Формування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історичних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культурних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духовних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надбань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рідного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краю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–організатор, </a:t>
                      </a:r>
                      <a:r>
                        <a:rPr lang="uk-UA" sz="1400" b="0" u="none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ЗДВР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8640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805522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4687151"/>
              </p:ext>
            </p:extLst>
          </p:nvPr>
        </p:nvGraphicFramePr>
        <p:xfrm>
          <a:off x="131926" y="34856"/>
          <a:ext cx="8780064" cy="673639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3984">
                  <a:extLst>
                    <a:ext uri="{9D8B030D-6E8A-4147-A177-3AD203B41FA5}">
                      <a16:colId xmlns:a16="http://schemas.microsoft.com/office/drawing/2014/main" val="1927461925"/>
                    </a:ext>
                  </a:extLst>
                </a:gridCol>
                <a:gridCol w="641445">
                  <a:extLst>
                    <a:ext uri="{9D8B030D-6E8A-4147-A177-3AD203B41FA5}">
                      <a16:colId xmlns:a16="http://schemas.microsoft.com/office/drawing/2014/main" val="3084253695"/>
                    </a:ext>
                  </a:extLst>
                </a:gridCol>
                <a:gridCol w="2866030">
                  <a:extLst>
                    <a:ext uri="{9D8B030D-6E8A-4147-A177-3AD203B41FA5}">
                      <a16:colId xmlns:a16="http://schemas.microsoft.com/office/drawing/2014/main" val="1466211753"/>
                    </a:ext>
                  </a:extLst>
                </a:gridCol>
                <a:gridCol w="2210937">
                  <a:extLst>
                    <a:ext uri="{9D8B030D-6E8A-4147-A177-3AD203B41FA5}">
                      <a16:colId xmlns:a16="http://schemas.microsoft.com/office/drawing/2014/main" val="221319549"/>
                    </a:ext>
                  </a:extLst>
                </a:gridCol>
                <a:gridCol w="1184324">
                  <a:extLst>
                    <a:ext uri="{9D8B030D-6E8A-4147-A177-3AD203B41FA5}">
                      <a16:colId xmlns:a16="http://schemas.microsoft.com/office/drawing/2014/main" val="3309463001"/>
                    </a:ext>
                  </a:extLst>
                </a:gridCol>
                <a:gridCol w="1463344">
                  <a:extLst>
                    <a:ext uri="{9D8B030D-6E8A-4147-A177-3AD203B41FA5}">
                      <a16:colId xmlns:a16="http://schemas.microsoft.com/office/drawing/2014/main" val="4155149722"/>
                    </a:ext>
                  </a:extLst>
                </a:gridCol>
              </a:tblGrid>
              <a:tr h="932318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33.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23.05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Свято </a:t>
                      </a:r>
                      <a:r>
                        <a:rPr lang="ru-RU" sz="1400" b="0" u="sng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Героїв</a:t>
                      </a:r>
                      <a:endParaRPr lang="ru-RU" sz="1400" b="0" u="sng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Захід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«Вони герої незламної країни»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суспільства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та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держави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294403"/>
                  </a:ext>
                </a:extLst>
              </a:tr>
              <a:tr h="721795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34.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17.05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Інформаційний дайджест «Герої минулого і сьогодення»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суспільства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та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держави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14803"/>
                  </a:ext>
                </a:extLst>
              </a:tr>
              <a:tr h="591171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35.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17.05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Благодійний концерт +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акція «Разом до перемоги»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суспільства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та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держави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–організатор, </a:t>
                      </a:r>
                      <a:r>
                        <a:rPr lang="uk-UA" sz="1400" b="0" u="none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ЗДВР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7635479"/>
                  </a:ext>
                </a:extLst>
              </a:tr>
              <a:tr h="625801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36.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20.05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Година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історичної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пам’яті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"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Жертви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політичних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репресій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"  до </a:t>
                      </a:r>
                      <a:r>
                        <a:rPr lang="ru-RU" sz="1400" b="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Дня </a:t>
                      </a:r>
                      <a:r>
                        <a:rPr lang="ru-RU" sz="1400" b="0" u="sng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пам’яті</a:t>
                      </a:r>
                      <a:r>
                        <a:rPr lang="ru-RU" sz="1400" b="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жертв </a:t>
                      </a:r>
                      <a:r>
                        <a:rPr lang="ru-RU" sz="1400" b="0" u="sng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політичних</a:t>
                      </a:r>
                      <a:r>
                        <a:rPr lang="ru-RU" sz="1400" b="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u="sng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репресій</a:t>
                      </a:r>
                      <a:r>
                        <a:rPr lang="ru-RU" sz="1400" b="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– 19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травня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суспільства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та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держави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692911"/>
                  </a:ext>
                </a:extLst>
              </a:tr>
              <a:tr h="784600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37.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20.05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Свято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Останнього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Дзвоника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Тінейджери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на </a:t>
                      </a:r>
                      <a:r>
                        <a:rPr lang="ru-RU" sz="1400" b="0" baseline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канікулах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Сприяння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творчому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розвитку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особистості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</a:t>
                      </a:r>
                      <a:br>
                        <a:rPr lang="uk-UA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</a:br>
                      <a:r>
                        <a:rPr lang="uk-UA" sz="1400" b="0" u="none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ЗДВР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064790"/>
                  </a:ext>
                </a:extLst>
              </a:tr>
              <a:tr h="721795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38.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20.05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kern="12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Збір учнівського самоврядування «Поговоримо про підсумки»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Сприяння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творчому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розвитку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особистості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7-11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–організатор,</a:t>
                      </a:r>
                      <a:r>
                        <a:rPr lang="uk-UA" sz="1400" b="0" u="none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ЗДВР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6844821"/>
                  </a:ext>
                </a:extLst>
              </a:tr>
              <a:tr h="721795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39.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24.05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Культурологічна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година до Дня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слов’янської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писемності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культури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«З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історії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виникнення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письма»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Формування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історичних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культурних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духовних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надбань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рідного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краю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4-8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Вчителі </a:t>
                      </a:r>
                      <a:r>
                        <a:rPr lang="uk-UA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укр.мови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8280484"/>
                  </a:ext>
                </a:extLst>
              </a:tr>
              <a:tr h="721795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40.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24.05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Мультимедійна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презентація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Кирило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Мефодій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–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просвітителі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слов'ян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 до Дня</a:t>
                      </a:r>
                    </a:p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слов’янської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писемності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культури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Формування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історичних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культурних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духовних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надбань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рідного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краю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4-8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Вчителі </a:t>
                      </a:r>
                      <a:r>
                        <a:rPr lang="uk-UA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укр.мови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39354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399618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8860192"/>
              </p:ext>
            </p:extLst>
          </p:nvPr>
        </p:nvGraphicFramePr>
        <p:xfrm>
          <a:off x="131926" y="34856"/>
          <a:ext cx="8780064" cy="671329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3984">
                  <a:extLst>
                    <a:ext uri="{9D8B030D-6E8A-4147-A177-3AD203B41FA5}">
                      <a16:colId xmlns:a16="http://schemas.microsoft.com/office/drawing/2014/main" val="1927461925"/>
                    </a:ext>
                  </a:extLst>
                </a:gridCol>
                <a:gridCol w="723331">
                  <a:extLst>
                    <a:ext uri="{9D8B030D-6E8A-4147-A177-3AD203B41FA5}">
                      <a16:colId xmlns:a16="http://schemas.microsoft.com/office/drawing/2014/main" val="3084253695"/>
                    </a:ext>
                  </a:extLst>
                </a:gridCol>
                <a:gridCol w="2688609">
                  <a:extLst>
                    <a:ext uri="{9D8B030D-6E8A-4147-A177-3AD203B41FA5}">
                      <a16:colId xmlns:a16="http://schemas.microsoft.com/office/drawing/2014/main" val="1466211753"/>
                    </a:ext>
                  </a:extLst>
                </a:gridCol>
                <a:gridCol w="2306472">
                  <a:extLst>
                    <a:ext uri="{9D8B030D-6E8A-4147-A177-3AD203B41FA5}">
                      <a16:colId xmlns:a16="http://schemas.microsoft.com/office/drawing/2014/main" val="221319549"/>
                    </a:ext>
                  </a:extLst>
                </a:gridCol>
                <a:gridCol w="1184324">
                  <a:extLst>
                    <a:ext uri="{9D8B030D-6E8A-4147-A177-3AD203B41FA5}">
                      <a16:colId xmlns:a16="http://schemas.microsoft.com/office/drawing/2014/main" val="3309463001"/>
                    </a:ext>
                  </a:extLst>
                </a:gridCol>
                <a:gridCol w="1463344">
                  <a:extLst>
                    <a:ext uri="{9D8B030D-6E8A-4147-A177-3AD203B41FA5}">
                      <a16:colId xmlns:a16="http://schemas.microsoft.com/office/drawing/2014/main" val="4155149722"/>
                    </a:ext>
                  </a:extLst>
                </a:gridCol>
              </a:tblGrid>
              <a:tr h="721795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41.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Тра</a:t>
                      </a: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-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uk-UA" sz="1400" b="0" baseline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вень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Організація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бесід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з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учнями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з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профілактики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нещасних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випадків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у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період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проведення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ДПА,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ЗНО та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канікулярний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час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9-11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Кл.керівники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6096323"/>
                  </a:ext>
                </a:extLst>
              </a:tr>
              <a:tr h="721795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42.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Тра</a:t>
                      </a: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-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uk-UA" sz="1400" b="0" baseline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вень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Вирішення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організаційних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питань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оздоровчої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кампанії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проведення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планування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цієї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роботи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 smtClean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ЗДВР, </a:t>
                      </a:r>
                      <a:r>
                        <a:rPr lang="uk-UA" sz="1400" b="0" dirty="0" err="1" smtClean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соц.пед</a:t>
                      </a:r>
                      <a:r>
                        <a:rPr lang="uk-UA" sz="1400" b="0" dirty="0" smtClean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7952701"/>
                  </a:ext>
                </a:extLst>
              </a:tr>
              <a:tr h="721795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43.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Тра</a:t>
                      </a: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-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uk-UA" sz="1400" b="0" baseline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вень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Стан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дитячого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травматизму за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навчальний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рік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 smtClean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ЗДВР, медсестра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7116266"/>
                  </a:ext>
                </a:extLst>
              </a:tr>
              <a:tr h="721795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44.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Тра</a:t>
                      </a: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-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uk-UA" sz="1400" b="0" baseline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вень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Міні-лекторій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«Наша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безпека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– у наших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руках».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Бесіда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з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учнями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1-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11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кл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. про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небезпечні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ситуації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які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можуть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виникнути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в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період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літніх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канікул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Кл.керівники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3969747"/>
                  </a:ext>
                </a:extLst>
              </a:tr>
              <a:tr h="721795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45.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Тра</a:t>
                      </a: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-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uk-UA" sz="1400" b="0" baseline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вень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Інструктаж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учнів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щодо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безпеки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праці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при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виконанні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робіт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по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впорядкуванню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території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школи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Кл.керівники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4131564"/>
                  </a:ext>
                </a:extLst>
              </a:tr>
              <a:tr h="721795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46.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Тра</a:t>
                      </a: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-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uk-UA" sz="1400" b="0" baseline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вень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Генеральне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прибирання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класних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кімнат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.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Операція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«Чистота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затишок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Кл.керівники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9223888"/>
                  </a:ext>
                </a:extLst>
              </a:tr>
              <a:tr h="525854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47.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Тра</a:t>
                      </a: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-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uk-UA" sz="1400" b="0" baseline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вень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Поповнення сайту школи новинами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864084"/>
                  </a:ext>
                </a:extLst>
              </a:tr>
              <a:tr h="721795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48.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Тра</a:t>
                      </a: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-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uk-UA" sz="1400" b="0" baseline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вень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Випускні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вечори та прощання з Букварем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–організатор,</a:t>
                      </a:r>
                      <a:r>
                        <a:rPr lang="uk-UA" sz="1400" b="0" u="none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ЗДВР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9513681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118" b="97125" l="46326" r="99042">
                        <a14:foregroundMark x1="88658" y1="63259" x2="90096" y2="65495"/>
                      </a14:backgroundRemoval>
                    </a14:imgEffect>
                  </a14:imgLayer>
                </a14:imgProps>
              </a:ext>
            </a:extLst>
          </a:blip>
          <a:srcRect l="44718" t="45138"/>
          <a:stretch/>
        </p:blipFill>
        <p:spPr>
          <a:xfrm>
            <a:off x="4037428" y="4234375"/>
            <a:ext cx="3194836" cy="317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83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1668337"/>
              </p:ext>
            </p:extLst>
          </p:nvPr>
        </p:nvGraphicFramePr>
        <p:xfrm>
          <a:off x="254756" y="140804"/>
          <a:ext cx="8780064" cy="659921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3984">
                  <a:extLst>
                    <a:ext uri="{9D8B030D-6E8A-4147-A177-3AD203B41FA5}">
                      <a16:colId xmlns:a16="http://schemas.microsoft.com/office/drawing/2014/main" val="1927461925"/>
                    </a:ext>
                  </a:extLst>
                </a:gridCol>
                <a:gridCol w="682388">
                  <a:extLst>
                    <a:ext uri="{9D8B030D-6E8A-4147-A177-3AD203B41FA5}">
                      <a16:colId xmlns:a16="http://schemas.microsoft.com/office/drawing/2014/main" val="3084253695"/>
                    </a:ext>
                  </a:extLst>
                </a:gridCol>
                <a:gridCol w="2825087">
                  <a:extLst>
                    <a:ext uri="{9D8B030D-6E8A-4147-A177-3AD203B41FA5}">
                      <a16:colId xmlns:a16="http://schemas.microsoft.com/office/drawing/2014/main" val="1466211753"/>
                    </a:ext>
                  </a:extLst>
                </a:gridCol>
                <a:gridCol w="2620370">
                  <a:extLst>
                    <a:ext uri="{9D8B030D-6E8A-4147-A177-3AD203B41FA5}">
                      <a16:colId xmlns:a16="http://schemas.microsoft.com/office/drawing/2014/main" val="221319549"/>
                    </a:ext>
                  </a:extLst>
                </a:gridCol>
                <a:gridCol w="1078173">
                  <a:extLst>
                    <a:ext uri="{9D8B030D-6E8A-4147-A177-3AD203B41FA5}">
                      <a16:colId xmlns:a16="http://schemas.microsoft.com/office/drawing/2014/main" val="3309463001"/>
                    </a:ext>
                  </a:extLst>
                </a:gridCol>
                <a:gridCol w="1160062">
                  <a:extLst>
                    <a:ext uri="{9D8B030D-6E8A-4147-A177-3AD203B41FA5}">
                      <a16:colId xmlns:a16="http://schemas.microsoft.com/office/drawing/2014/main" val="4155149722"/>
                    </a:ext>
                  </a:extLst>
                </a:gridCol>
              </a:tblGrid>
              <a:tr h="779129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35.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Вере-сень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Оновити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склад Ради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профілактики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правопорушень та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соціального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захисту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учнів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.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b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</a:b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Спланувати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її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роботу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Правове виховання та профілактична робота з учнями. Соціальний захист учнів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 smtClean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ЗДВР,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Педагог-організатор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 CYR" panose="02020603050405020304" pitchFamily="18" charset="0"/>
                        <a:ea typeface="+mn-ea"/>
                        <a:cs typeface="Times New Roman CYR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0619956"/>
                  </a:ext>
                </a:extLst>
              </a:tr>
              <a:tr h="779129"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36.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Вере-сень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Поновити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банк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даних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дітей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групи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ризику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та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дітей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схильних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правопорушень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Правове виховання та профілактична робота з учнями. Соціальний захист учнів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 smtClean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ЗДВР, </a:t>
                      </a:r>
                      <a:r>
                        <a:rPr lang="uk-UA" sz="1400" b="0" dirty="0" err="1" smtClean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соц.пед</a:t>
                      </a:r>
                      <a:r>
                        <a:rPr lang="uk-UA" sz="1400" b="0" dirty="0" smtClean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7491132"/>
                  </a:ext>
                </a:extLst>
              </a:tr>
              <a:tr h="542197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37.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Вере-сень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Налагодити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індивідуальну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роботу з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підлітками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групи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ризику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Правове виховання та профілактична робота з учнями. Соціальний захист учнів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 smtClean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ЗДВР, </a:t>
                      </a:r>
                      <a:r>
                        <a:rPr lang="uk-UA" sz="1400" b="0" dirty="0" err="1" smtClean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соц.пед</a:t>
                      </a:r>
                      <a:r>
                        <a:rPr lang="uk-UA" sz="1400" b="0" dirty="0" smtClean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., психолог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7509443"/>
                  </a:ext>
                </a:extLst>
              </a:tr>
              <a:tr h="1187123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38.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Вере-сень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Створення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банку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даних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дітей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ВПО,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дітей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мобілізованих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військовослужбовців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та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дітей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трудових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мігрантів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Правове виховання та профілактична робота з учнями. Соціальний захист учнів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 smtClean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ЗДВР, </a:t>
                      </a:r>
                      <a:r>
                        <a:rPr lang="uk-UA" sz="1400" b="0" dirty="0" err="1" smtClean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соц.пед</a:t>
                      </a:r>
                      <a:r>
                        <a:rPr lang="uk-UA" sz="1400" b="0" dirty="0" smtClean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3252685"/>
                  </a:ext>
                </a:extLst>
              </a:tr>
              <a:tr h="779129"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39.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Вере-сень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Здійснити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психолого-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педагогічний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аналіз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контингенту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учнів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з метою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виявлення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учнів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схильних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правопорушень, до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вживання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спиртних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напоїв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наркотичних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речовин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.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Вивчити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умови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проживання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дітей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які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потребують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постійної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уваги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Правове виховання та профілактична робота з учнями. Соціальний захист учнів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 smtClean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ЗДВР, </a:t>
                      </a:r>
                      <a:r>
                        <a:rPr lang="uk-UA" sz="1400" b="0" dirty="0" err="1" smtClean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соц.пед</a:t>
                      </a:r>
                      <a:r>
                        <a:rPr lang="uk-UA" sz="1400" b="0" dirty="0" smtClean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., психолог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1488930"/>
                  </a:ext>
                </a:extLst>
              </a:tr>
              <a:tr h="7791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40.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Вере-сень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Поновити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класні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куточки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.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Огляд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-конкурс на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кращий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b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</a:b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«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Класний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куточок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 класи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ЗДВР,</a:t>
                      </a:r>
                      <a:b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</a:b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педагог-організатор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57804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2097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4014778"/>
              </p:ext>
            </p:extLst>
          </p:nvPr>
        </p:nvGraphicFramePr>
        <p:xfrm>
          <a:off x="254756" y="140804"/>
          <a:ext cx="8780064" cy="640457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3984">
                  <a:extLst>
                    <a:ext uri="{9D8B030D-6E8A-4147-A177-3AD203B41FA5}">
                      <a16:colId xmlns:a16="http://schemas.microsoft.com/office/drawing/2014/main" val="1927461925"/>
                    </a:ext>
                  </a:extLst>
                </a:gridCol>
                <a:gridCol w="682388">
                  <a:extLst>
                    <a:ext uri="{9D8B030D-6E8A-4147-A177-3AD203B41FA5}">
                      <a16:colId xmlns:a16="http://schemas.microsoft.com/office/drawing/2014/main" val="3084253695"/>
                    </a:ext>
                  </a:extLst>
                </a:gridCol>
                <a:gridCol w="2825087">
                  <a:extLst>
                    <a:ext uri="{9D8B030D-6E8A-4147-A177-3AD203B41FA5}">
                      <a16:colId xmlns:a16="http://schemas.microsoft.com/office/drawing/2014/main" val="1466211753"/>
                    </a:ext>
                  </a:extLst>
                </a:gridCol>
                <a:gridCol w="2292824">
                  <a:extLst>
                    <a:ext uri="{9D8B030D-6E8A-4147-A177-3AD203B41FA5}">
                      <a16:colId xmlns:a16="http://schemas.microsoft.com/office/drawing/2014/main" val="221319549"/>
                    </a:ext>
                  </a:extLst>
                </a:gridCol>
                <a:gridCol w="1201003">
                  <a:extLst>
                    <a:ext uri="{9D8B030D-6E8A-4147-A177-3AD203B41FA5}">
                      <a16:colId xmlns:a16="http://schemas.microsoft.com/office/drawing/2014/main" val="3309463001"/>
                    </a:ext>
                  </a:extLst>
                </a:gridCol>
                <a:gridCol w="1364778">
                  <a:extLst>
                    <a:ext uri="{9D8B030D-6E8A-4147-A177-3AD203B41FA5}">
                      <a16:colId xmlns:a16="http://schemas.microsoft.com/office/drawing/2014/main" val="4155149722"/>
                    </a:ext>
                  </a:extLst>
                </a:gridCol>
              </a:tblGrid>
              <a:tr h="779129"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41.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Вере-сень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Створити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інформаційний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банк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даних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про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зайнятість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учнів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в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позаурочний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час.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Робота з обдарованими дітьми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 smtClean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ЗДВР, </a:t>
                      </a:r>
                      <a:r>
                        <a:rPr kumimoji="0" lang="uk-UA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Педагог-організатор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 CYR" panose="02020603050405020304" pitchFamily="18" charset="0"/>
                        <a:ea typeface="+mn-ea"/>
                        <a:cs typeface="Times New Roman CYR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997733"/>
                  </a:ext>
                </a:extLst>
              </a:tr>
              <a:tr h="779129"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42.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Вере-сень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Забезпечити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виконання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методичних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рекомендацій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щодо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використання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державної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символіки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в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загальноосвітніх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навчальних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закладах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держави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суспільства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ЗДВР,</a:t>
                      </a:r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педагог –організатор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9108370"/>
                  </a:ext>
                </a:extLst>
              </a:tr>
              <a:tr h="779129"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43.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Вере-сень</a:t>
                      </a:r>
                    </a:p>
                    <a:p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Коригування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банку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даних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для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роботи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з</a:t>
                      </a:r>
                      <a:r>
                        <a:rPr lang="ru-RU" sz="1400" baseline="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обдарованими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дітьми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.</a:t>
                      </a:r>
                    </a:p>
                    <a:p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Організація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роботи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з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учасниками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олімпіад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</a:t>
                      </a:r>
                    </a:p>
                    <a:p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МАН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Робота з обдарованими дітьми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 smtClean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ЗДВР,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 err="1" smtClean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Соц.пед</a:t>
                      </a:r>
                      <a:r>
                        <a:rPr lang="uk-UA" sz="1400" b="0" dirty="0" smtClean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0647610"/>
                  </a:ext>
                </a:extLst>
              </a:tr>
              <a:tr h="779129"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44.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Вере-сень</a:t>
                      </a:r>
                    </a:p>
                    <a:p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День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відкритих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дверей для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батьків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.</a:t>
                      </a:r>
                      <a:r>
                        <a:rPr lang="ru-RU" sz="1400" baseline="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Обговорення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питань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готовності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учнів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но</a:t>
                      </a:r>
                    </a:p>
                    <a:p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вого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навчального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року.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Робота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з батьками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 smtClean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ЗДВР, </a:t>
                      </a:r>
                      <a:r>
                        <a:rPr kumimoji="0" lang="uk-UA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Педагог-організатор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 CYR" panose="02020603050405020304" pitchFamily="18" charset="0"/>
                        <a:ea typeface="+mn-ea"/>
                        <a:cs typeface="Times New Roman CYR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9469355"/>
                  </a:ext>
                </a:extLst>
              </a:tr>
              <a:tr h="779129"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45.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Вере-сень</a:t>
                      </a:r>
                    </a:p>
                    <a:p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Організація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роботи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батьківського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всеобучу</a:t>
                      </a:r>
                    </a:p>
                    <a:p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(за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окремим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планом)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Робота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з батьками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 smtClean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Директор, ЗДВР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278337"/>
                  </a:ext>
                </a:extLst>
              </a:tr>
              <a:tr h="779129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46.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Вере-сень</a:t>
                      </a:r>
                    </a:p>
                    <a:p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Розробити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цикл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бесід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конкурсів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лекцій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 з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питань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вивчення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тлумачення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державної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та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національної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символіки</a:t>
                      </a:r>
                      <a:endParaRPr lang="ru-RU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поновити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куточки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національної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символіки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в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аудиторіях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та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громадських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місцях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держави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суспільства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ЗДВР,</a:t>
                      </a:r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педагог –організатор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39652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16026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3382</TotalTime>
  <Words>13056</Words>
  <Application>Microsoft Office PowerPoint</Application>
  <PresentationFormat>Екран (4:3)</PresentationFormat>
  <Paragraphs>3115</Paragraphs>
  <Slides>78</Slides>
  <Notes>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78</vt:i4>
      </vt:variant>
    </vt:vector>
  </HeadingPairs>
  <TitlesOfParts>
    <vt:vector size="85" baseType="lpstr">
      <vt:lpstr>Arial</vt:lpstr>
      <vt:lpstr>Baskerville Old Face</vt:lpstr>
      <vt:lpstr>Calibri</vt:lpstr>
      <vt:lpstr>Calibri Light</vt:lpstr>
      <vt:lpstr>Times New Roman</vt:lpstr>
      <vt:lpstr>Times New Roman CYR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Admin</cp:lastModifiedBy>
  <cp:revision>156</cp:revision>
  <cp:lastPrinted>2023-08-22T10:27:48Z</cp:lastPrinted>
  <dcterms:created xsi:type="dcterms:W3CDTF">2023-05-30T11:10:06Z</dcterms:created>
  <dcterms:modified xsi:type="dcterms:W3CDTF">2023-08-22T10:30:56Z</dcterms:modified>
</cp:coreProperties>
</file>