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1" r:id="rId5"/>
    <p:sldId id="262" r:id="rId6"/>
    <p:sldId id="260" r:id="rId7"/>
    <p:sldId id="263" r:id="rId8"/>
    <p:sldId id="264" r:id="rId9"/>
    <p:sldId id="266" r:id="rId10"/>
    <p:sldId id="290" r:id="rId11"/>
    <p:sldId id="267" r:id="rId12"/>
    <p:sldId id="265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44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CB95-23E3-46CE-BE7A-A71983DDCAF4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69BAB-ABDD-4BB3-AE38-DE304443241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44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CB95-23E3-46CE-BE7A-A71983DDCAF4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69BAB-ABDD-4BB3-AE38-DE304443241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77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CB95-23E3-46CE-BE7A-A71983DDCAF4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69BAB-ABDD-4BB3-AE38-DE304443241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76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CB95-23E3-46CE-BE7A-A71983DDCAF4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69BAB-ABDD-4BB3-AE38-DE304443241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92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CB95-23E3-46CE-BE7A-A71983DDCAF4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69BAB-ABDD-4BB3-AE38-DE304443241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77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CB95-23E3-46CE-BE7A-A71983DDCAF4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69BAB-ABDD-4BB3-AE38-DE304443241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65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CB95-23E3-46CE-BE7A-A71983DDCAF4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69BAB-ABDD-4BB3-AE38-DE304443241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22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CB95-23E3-46CE-BE7A-A71983DDCAF4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69BAB-ABDD-4BB3-AE38-DE304443241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11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CB95-23E3-46CE-BE7A-A71983DDCAF4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69BAB-ABDD-4BB3-AE38-DE304443241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99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CB95-23E3-46CE-BE7A-A71983DDCAF4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69BAB-ABDD-4BB3-AE38-DE304443241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167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CB95-23E3-46CE-BE7A-A71983DDCAF4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69BAB-ABDD-4BB3-AE38-DE304443241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81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9CB95-23E3-46CE-BE7A-A71983DDCAF4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69BAB-ABDD-4BB3-AE38-DE304443241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78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847" y="5502"/>
            <a:ext cx="6852498" cy="685249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4245" y="-13879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549943"/>
            <a:ext cx="63793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РІЧНИЙ ПЛАН РОБОТИ</a:t>
            </a:r>
            <a:br>
              <a:rPr lang="uk-UA" sz="3200" b="1" dirty="0">
                <a:latin typeface="Times New Roman CYR" panose="02020603050405020304" pitchFamily="18" charset="0"/>
                <a:cs typeface="Times New Roman CYR" panose="02020603050405020304" pitchFamily="18" charset="0"/>
              </a:rPr>
            </a:br>
            <a:r>
              <a:rPr lang="uk-UA" sz="3200" b="1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ПЕДАГОГА – ОРГАНІЗАТОРА </a:t>
            </a:r>
            <a:endParaRPr lang="en-US" sz="3200" b="1" dirty="0"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59126" y="6016409"/>
            <a:ext cx="2713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>
                <a:solidFill>
                  <a:prstClr val="black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2023</a:t>
            </a:r>
            <a:r>
              <a:rPr lang="en-US" sz="2800" b="1">
                <a:solidFill>
                  <a:prstClr val="black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/</a:t>
            </a:r>
            <a:r>
              <a:rPr lang="uk-UA" sz="2800" b="1">
                <a:solidFill>
                  <a:prstClr val="black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2024 н.р.</a:t>
            </a:r>
            <a:endParaRPr lang="en-US" sz="2400" b="1" dirty="0"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513471" y="548245"/>
            <a:ext cx="42427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b="1" dirty="0">
                <a:solidFill>
                  <a:prstClr val="black"/>
                </a:solidFill>
                <a:latin typeface="Times New Roman CYR" panose="02020603050405020304" pitchFamily="18" charset="0"/>
                <a:ea typeface="Times New Roman" panose="02020603050405020304" pitchFamily="18" charset="0"/>
              </a:rPr>
              <a:t>«ЗАТВЕРДЖУЮ»        </a:t>
            </a:r>
            <a:r>
              <a:rPr lang="ru-RU" b="1" dirty="0">
                <a:solidFill>
                  <a:prstClr val="black"/>
                </a:solidFill>
                <a:latin typeface="Times New Roman CYR" panose="02020603050405020304" pitchFamily="18" charset="0"/>
                <a:ea typeface="Times New Roman" panose="02020603050405020304" pitchFamily="18" charset="0"/>
              </a:rPr>
              <a:t>                                                        </a:t>
            </a:r>
          </a:p>
          <a:p>
            <a:pPr lvl="0"/>
            <a:endParaRPr lang="ru-RU" b="1" dirty="0">
              <a:solidFill>
                <a:prstClr val="black"/>
              </a:solidFill>
              <a:latin typeface="Times New Roman CYR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ru-RU" sz="1600" b="1" dirty="0">
                <a:solidFill>
                  <a:prstClr val="black"/>
                </a:solidFill>
                <a:latin typeface="Times New Roman CYR" panose="02020603050405020304" pitchFamily="18" charset="0"/>
                <a:ea typeface="Times New Roman" panose="02020603050405020304" pitchFamily="18" charset="0"/>
              </a:rPr>
              <a:t>____   _____  </a:t>
            </a:r>
            <a:r>
              <a:rPr lang="ru-RU" sz="1600" b="1" u="sng" dirty="0">
                <a:solidFill>
                  <a:prstClr val="black"/>
                </a:solidFill>
                <a:latin typeface="Times New Roman CYR" panose="02020603050405020304" pitchFamily="18" charset="0"/>
                <a:ea typeface="Times New Roman" panose="02020603050405020304" pitchFamily="18" charset="0"/>
              </a:rPr>
              <a:t>2023 </a:t>
            </a:r>
            <a:r>
              <a:rPr lang="ru-RU" sz="1600" b="1" dirty="0">
                <a:solidFill>
                  <a:prstClr val="black"/>
                </a:solidFill>
                <a:latin typeface="Times New Roman CYR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uk-UA" sz="1600" b="1" dirty="0">
                <a:solidFill>
                  <a:prstClr val="black"/>
                </a:solidFill>
                <a:latin typeface="Times New Roman CYR" panose="02020603050405020304" pitchFamily="18" charset="0"/>
                <a:ea typeface="Times New Roman" panose="02020603050405020304" pitchFamily="18" charset="0"/>
              </a:rPr>
              <a:t>	                                                                    </a:t>
            </a:r>
            <a:r>
              <a:rPr lang="ru-RU" sz="1600" b="1" dirty="0">
                <a:solidFill>
                  <a:prstClr val="black"/>
                </a:solidFill>
                <a:latin typeface="Times New Roman CYR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uk-UA" sz="1600" b="1" dirty="0">
                <a:solidFill>
                  <a:prstClr val="black"/>
                </a:solidFill>
                <a:latin typeface="Times New Roman CYR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1600" b="1" dirty="0">
              <a:solidFill>
                <a:prstClr val="black"/>
              </a:solidFill>
              <a:latin typeface="Baskerville Old Face" panose="02020602080505020303" pitchFamily="18" charset="0"/>
              <a:ea typeface="Times New Roman" panose="02020603050405020304" pitchFamily="18" charset="0"/>
            </a:endParaRPr>
          </a:p>
          <a:p>
            <a:pPr lvl="0"/>
            <a:endParaRPr lang="uk-UA" sz="1600" b="1" dirty="0">
              <a:solidFill>
                <a:prstClr val="black"/>
              </a:solidFill>
              <a:latin typeface="Times New Roman CYR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uk-UA" sz="1600" b="1" dirty="0">
                <a:solidFill>
                  <a:prstClr val="black"/>
                </a:solidFill>
                <a:latin typeface="Times New Roman CYR" panose="02020603050405020304" pitchFamily="18" charset="0"/>
                <a:ea typeface="Times New Roman" panose="02020603050405020304" pitchFamily="18" charset="0"/>
              </a:rPr>
              <a:t>Директор ліцею                                                                                                                                                                </a:t>
            </a:r>
            <a:endParaRPr lang="en-US" sz="1600" b="1" dirty="0">
              <a:solidFill>
                <a:prstClr val="black"/>
              </a:solidFill>
              <a:latin typeface="Baskerville Old Face" panose="02020602080505020303" pitchFamily="18" charset="0"/>
              <a:ea typeface="Times New Roman" panose="02020603050405020304" pitchFamily="18" charset="0"/>
            </a:endParaRPr>
          </a:p>
          <a:p>
            <a:pPr lvl="0"/>
            <a:r>
              <a:rPr lang="uk-UA" sz="1600" b="1" dirty="0">
                <a:solidFill>
                  <a:prstClr val="black"/>
                </a:solidFill>
                <a:latin typeface="Times New Roman CYR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lvl="0"/>
            <a:r>
              <a:rPr lang="uk-UA" sz="1600" b="1" dirty="0">
                <a:solidFill>
                  <a:prstClr val="black"/>
                </a:solidFill>
                <a:latin typeface="Times New Roman CYR" panose="02020603050405020304" pitchFamily="18" charset="0"/>
                <a:ea typeface="Times New Roman" panose="02020603050405020304" pitchFamily="18" charset="0"/>
              </a:rPr>
              <a:t>______________ Неля МУНТЯН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735066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45136"/>
              </p:ext>
            </p:extLst>
          </p:nvPr>
        </p:nvGraphicFramePr>
        <p:xfrm>
          <a:off x="213813" y="136478"/>
          <a:ext cx="8780064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887104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2893326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1610436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511870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463344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439524"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21.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27.10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Захід «</a:t>
                      </a:r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Гелоувін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 страшенно красива»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особистості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7-11 класи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396664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22.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Жовтень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Акція «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Жовте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листя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»,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виготовлення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розповсюдження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серед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населення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листівок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про шкоду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спалювання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опалого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листя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 про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користь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компостування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природи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4-6 класи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351261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23.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Жовтень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Засідання учнівської ради «Школа лідерства»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особистості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7-11 класи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743417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dirty="0"/>
                        <a:t>24.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Жовтень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Поповнення сайту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школи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новинами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2734904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43" b="82500" l="10000" r="88846">
                        <a14:foregroundMark x1="50385" y1="10357" x2="68077" y2="18571"/>
                        <a14:foregroundMark x1="70000" y1="22857" x2="69231" y2="21429"/>
                        <a14:foregroundMark x1="26923" y1="43929" x2="23462" y2="40714"/>
                        <a14:foregroundMark x1="33077" y1="45714" x2="34231" y2="48214"/>
                        <a14:foregroundMark x1="42692" y1="57143" x2="48077" y2="58929"/>
                        <a14:foregroundMark x1="49231" y1="51786" x2="50385" y2="48214"/>
                        <a14:foregroundMark x1="52308" y1="43929" x2="53462" y2="43214"/>
                        <a14:foregroundMark x1="58077" y1="31786" x2="62308" y2="32143"/>
                        <a14:foregroundMark x1="60385" y1="30000" x2="62692" y2="30714"/>
                        <a14:foregroundMark x1="60000" y1="56429" x2="58846" y2="66071"/>
                        <a14:foregroundMark x1="37308" y1="68929" x2="37692" y2="56429"/>
                        <a14:foregroundMark x1="59615" y1="68571" x2="62692" y2="69286"/>
                        <a14:foregroundMark x1="65000" y1="67500" x2="73846" y2="628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8906" y="3227219"/>
            <a:ext cx="3501529" cy="377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224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891449"/>
              </p:ext>
            </p:extLst>
          </p:nvPr>
        </p:nvGraphicFramePr>
        <p:xfrm>
          <a:off x="186518" y="400110"/>
          <a:ext cx="8780064" cy="6362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586853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2992759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2247982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255594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282892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505202"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№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ДАТА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ЗМІСТ ДІЯЛЬНОСТІ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НАПРЯМ ВИХОВНОЇ РОБОТИ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ВІКОВА КАТЕГОРІЯ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ВІДПОВІ-ДАЛЬНИЙ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215372"/>
                  </a:ext>
                </a:extLst>
              </a:tr>
              <a:tr h="1320293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6.11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Міжнародний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день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запобігання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експлуатації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довкілля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час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війни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збройих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u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Інформаційний</a:t>
                      </a:r>
                      <a:r>
                        <a:rPr lang="ru-RU" sz="1400" b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дайджест «Природа </a:t>
                      </a:r>
                      <a:r>
                        <a:rPr lang="ru-RU" sz="1400" b="0" u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заручник</a:t>
                      </a:r>
                      <a:r>
                        <a:rPr lang="ru-RU" sz="1400" b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війни</a:t>
                      </a:r>
                      <a:r>
                        <a:rPr lang="ru-RU" sz="1400" b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b="0" u="none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природи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 </a:t>
                      </a:r>
                      <a:r>
                        <a:rPr lang="uk-UA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класи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-організатор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936673"/>
                  </a:ext>
                </a:extLst>
              </a:tr>
              <a:tr h="683005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6.11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Виставка малюнків «Природу оберігай»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природи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1-5 </a:t>
                      </a:r>
                      <a:r>
                        <a:rPr lang="uk-UA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класи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Вчитель ОТМ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591763"/>
                  </a:ext>
                </a:extLst>
              </a:tr>
              <a:tr h="921250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10.11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листопада –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Всесвітній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день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молоді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Захід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«Молодь –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двигун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майбутнього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Сприяння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особистості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7-11 </a:t>
                      </a:r>
                      <a:r>
                        <a:rPr lang="uk-UA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класи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-організатор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689742"/>
                  </a:ext>
                </a:extLst>
              </a:tr>
              <a:tr h="511901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13.11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u="sng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Всесвітній</a:t>
                      </a:r>
                      <a:r>
                        <a:rPr lang="ru-RU" sz="1400" b="1" u="sng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День </a:t>
                      </a:r>
                      <a:r>
                        <a:rPr lang="ru-RU" sz="1400" b="1" u="sng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доброти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/>
                      </a:r>
                      <a:b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Квест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Дружити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легко»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людей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 </a:t>
                      </a:r>
                      <a:r>
                        <a:rPr lang="uk-UA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класи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-організатор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351261"/>
                  </a:ext>
                </a:extLst>
              </a:tr>
              <a:tr h="6147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5.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13.11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Урок-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гра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в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презентації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"В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країні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доброзичливості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"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людей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1-6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-організатор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045376"/>
                  </a:ext>
                </a:extLst>
              </a:tr>
              <a:tr h="90953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6.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16.11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Міжнародний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день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толерантності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Урок-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тренінг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«Школа –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майданчик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толерантності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людей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1-7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367414"/>
                  </a:ext>
                </a:extLst>
              </a:tr>
              <a:tr h="854079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7.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16.11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"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Кольоровий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тиждень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толерантності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« (за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окремим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планом)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людей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</a:t>
                      </a:r>
                      <a:r>
                        <a:rPr lang="uk-UA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психолог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56844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57098" y="0"/>
            <a:ext cx="2702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ЛИСТОПАД</a:t>
            </a:r>
            <a:endParaRPr lang="en-US" sz="2000" b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329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264455"/>
              </p:ext>
            </p:extLst>
          </p:nvPr>
        </p:nvGraphicFramePr>
        <p:xfrm>
          <a:off x="213813" y="136478"/>
          <a:ext cx="8780064" cy="6688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818866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3157182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1414818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511870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463344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526016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8.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17.11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1" u="sng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Міжнародний День відмови від паління</a:t>
                      </a:r>
                      <a:r>
                        <a:rPr lang="uk-UA" sz="1400" b="1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/>
                      </a:r>
                      <a:br>
                        <a:rPr lang="uk-UA" sz="1400" b="1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</a:br>
                      <a:r>
                        <a:rPr lang="uk-UA" sz="1400" b="0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Урок-діалог</a:t>
                      </a:r>
                      <a:r>
                        <a:rPr lang="uk-UA" sz="14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«Вона створена вбивати»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себе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7-11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14803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9.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17.11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День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самоврядування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/>
                      </a:r>
                      <a:b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Захід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Приєднуйся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в нашу команду» </a:t>
                      </a:r>
                      <a:r>
                        <a:rPr lang="ru-RU" sz="1400" baseline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залучення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aseline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новачків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aseline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шк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 </a:t>
                      </a:r>
                      <a:r>
                        <a:rPr lang="ru-RU" sz="1400" baseline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самоврядування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особистості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7-11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635479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10.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20.11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u="sng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19</a:t>
                      </a:r>
                      <a:r>
                        <a:rPr lang="ru-RU" sz="1400" b="1" u="sng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листопада - </a:t>
                      </a:r>
                      <a:r>
                        <a:rPr lang="ru-RU" sz="1400" b="1" u="sng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Всесвітній</a:t>
                      </a:r>
                      <a:r>
                        <a:rPr lang="ru-RU" sz="1400" b="1" u="sng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день </a:t>
                      </a:r>
                      <a:r>
                        <a:rPr lang="ru-RU" sz="1400" b="1" u="sng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запобігання</a:t>
                      </a:r>
                      <a:r>
                        <a:rPr lang="ru-RU" sz="1400" b="1" u="sng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насильству</a:t>
                      </a:r>
                      <a:r>
                        <a:rPr lang="ru-RU" sz="1400" b="1" u="sng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над </a:t>
                      </a:r>
                      <a:r>
                        <a:rPr lang="ru-RU" sz="1400" b="1" u="sng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дітьми</a:t>
                      </a:r>
                      <a:endParaRPr lang="ru-RU" sz="1400" b="1" u="sng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r>
                        <a:rPr lang="ru-RU" sz="1400" b="1" u="sng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20 листопада - </a:t>
                      </a:r>
                      <a:r>
                        <a:rPr lang="ru-RU" sz="1400" b="1" u="sng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Всесвітній</a:t>
                      </a:r>
                      <a:r>
                        <a:rPr lang="ru-RU" sz="1400" b="1" u="sng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день </a:t>
                      </a:r>
                      <a:r>
                        <a:rPr lang="ru-RU" sz="1400" b="1" u="sng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дитини</a:t>
                      </a:r>
                      <a:endParaRPr lang="ru-RU" sz="1400" b="1" u="sng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Тренінг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b="0" i="0" u="none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Щаслива</a:t>
                      </a:r>
                      <a:r>
                        <a:rPr lang="ru-RU" sz="1400" b="0" i="0" u="none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i="0" u="none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дитина</a:t>
                      </a:r>
                      <a:r>
                        <a:rPr lang="ru-RU" sz="1400" b="0" i="0" u="none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- </a:t>
                      </a:r>
                      <a:r>
                        <a:rPr lang="ru-RU" sz="1400" b="0" i="0" u="none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успішна</a:t>
                      </a:r>
                      <a:r>
                        <a:rPr lang="ru-RU" sz="1400" b="0" i="0" u="none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i="0" u="none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країна</a:t>
                      </a:r>
                      <a:r>
                        <a:rPr lang="ru-RU" sz="1400" b="0" i="0" u="none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»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особистості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1-6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психолог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692911"/>
                  </a:ext>
                </a:extLst>
              </a:tr>
              <a:tr h="1019032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11.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20.11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Конкурс малюнків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«В цьому моє щастя»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особистості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7-6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вчитель ОТМ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689742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12.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20.11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Урок «Стоп </a:t>
                      </a:r>
                      <a:r>
                        <a:rPr lang="uk-UA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булінг</a:t>
                      </a: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 Стоп насилля»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людей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5-11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</a:t>
                      </a:r>
                      <a:r>
                        <a:rPr lang="uk-UA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кл.керівники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351261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13.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21.11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День </a:t>
                      </a:r>
                      <a:r>
                        <a:rPr lang="ru-RU" sz="1400" b="1" u="sng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Гідності</a:t>
                      </a:r>
                      <a:r>
                        <a:rPr lang="ru-RU" sz="1400" b="1" u="sng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  </a:t>
                      </a:r>
                      <a:r>
                        <a:rPr lang="ru-RU" sz="1400" b="1" u="sng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Свободи</a:t>
                      </a:r>
                      <a:r>
                        <a:rPr lang="ru-RU" sz="1400" b="1" u="sng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День </a:t>
                      </a:r>
                      <a:r>
                        <a:rPr lang="ru-RU" sz="1400" b="1" u="sng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десантно-штурмових</a:t>
                      </a:r>
                      <a:r>
                        <a:rPr lang="ru-RU" sz="1400" b="1" u="sng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військ</a:t>
                      </a:r>
                      <a:r>
                        <a:rPr lang="ru-RU" sz="1400" b="1" u="sng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ЗСУ</a:t>
                      </a:r>
                      <a:br>
                        <a:rPr lang="ru-RU" sz="1400" b="1" u="sng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ru-RU" sz="1400" b="0" u="none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Захід</a:t>
                      </a:r>
                      <a:r>
                        <a:rPr lang="ru-RU" sz="1400" b="0" u="none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«Майдан – </a:t>
                      </a:r>
                      <a:r>
                        <a:rPr lang="ru-RU" sz="1400" b="0" u="none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фортец</a:t>
                      </a:r>
                      <a:r>
                        <a:rPr lang="ru-RU" sz="1400" b="0" u="none" baseline="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я</a:t>
                      </a:r>
                      <a:r>
                        <a:rPr lang="ru-RU" sz="1400" b="0" u="none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духу»</a:t>
                      </a:r>
                      <a:endParaRPr lang="ru-RU" sz="1400" b="0" u="none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суспільства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743417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14.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21.11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Зйомка відео «Вільні для майбутнього»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суспільства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27349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585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758950"/>
              </p:ext>
            </p:extLst>
          </p:nvPr>
        </p:nvGraphicFramePr>
        <p:xfrm>
          <a:off x="213813" y="136478"/>
          <a:ext cx="8780064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818866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3157182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1414818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511870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463344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526016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15.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24.11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Тренінг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Безпечні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соціальні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мережі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 до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Всесвітнього</a:t>
                      </a: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дня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інформації</a:t>
                      </a:r>
                      <a:endParaRPr lang="en-US" sz="1400" b="1" u="sng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праці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6-11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294403"/>
                  </a:ext>
                </a:extLst>
              </a:tr>
              <a:tr h="526016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16.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27.11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25 </a:t>
                      </a:r>
                      <a:r>
                        <a:rPr lang="ru-RU" sz="140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жовтня</a:t>
                      </a:r>
                      <a:r>
                        <a:rPr lang="ru-RU" sz="1400" u="sng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- </a:t>
                      </a:r>
                      <a:r>
                        <a:rPr lang="ru-RU" sz="140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</a:t>
                      </a:r>
                      <a:r>
                        <a:rPr lang="en-US" sz="140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e</a:t>
                      </a:r>
                      <a:r>
                        <a:rPr lang="ru-RU" sz="140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нь</a:t>
                      </a:r>
                      <a:r>
                        <a:rPr lang="ru-RU" sz="140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пам'яті</a:t>
                      </a:r>
                      <a:r>
                        <a:rPr lang="ru-RU" sz="140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жертв </a:t>
                      </a:r>
                      <a:r>
                        <a:rPr lang="ru-RU" sz="140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голодоморів</a:t>
                      </a:r>
                      <a:r>
                        <a:rPr lang="ru-RU" sz="140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/>
                      </a:r>
                      <a:br>
                        <a:rPr lang="ru-RU" sz="140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Захід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Україна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пам</a:t>
                      </a:r>
                      <a:r>
                        <a:rPr lang="en-US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’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я</a:t>
                      </a:r>
                      <a:r>
                        <a:rPr lang="uk-UA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тає</a:t>
                      </a:r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</a:t>
                      </a:r>
                      <a:r>
                        <a:rPr lang="uk-UA" sz="1400" b="0" u="none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світ визнає»</a:t>
                      </a:r>
                      <a:endParaRPr lang="en-US" sz="1400" b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суспільства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ЗДВР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14803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17.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27.11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Урок «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Голодний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експеримент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над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людським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життям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суспільства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</a:t>
                      </a:r>
                      <a:r>
                        <a:rPr lang="uk-UA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кл.керівники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635479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18.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27.11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Акція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 зйомка відео «Запалимо свічку ГОЛОДОМОРУ»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суспільства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</a:t>
                      </a:r>
                      <a:r>
                        <a:rPr lang="uk-UA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кл.керівники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692911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19.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27.11- 10.12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sng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Акція «16 </a:t>
                      </a:r>
                      <a:r>
                        <a:rPr lang="ru-RU" sz="1400" b="1" i="0" u="sng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днів</a:t>
                      </a:r>
                      <a:r>
                        <a:rPr lang="ru-RU" sz="1400" b="1" i="0" u="sng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1" i="0" u="sng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проти</a:t>
                      </a:r>
                      <a:r>
                        <a:rPr lang="ru-RU" sz="1400" b="1" i="0" u="sng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1" i="0" u="sng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насильства</a:t>
                      </a:r>
                      <a:r>
                        <a:rPr lang="ru-RU" sz="1400" b="1" i="0" u="sng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» (за </a:t>
                      </a:r>
                      <a:r>
                        <a:rPr lang="ru-RU" sz="1400" b="1" i="0" u="sng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окремим</a:t>
                      </a:r>
                      <a:r>
                        <a:rPr lang="ru-RU" sz="1400" b="1" i="0" u="sng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планом)</a:t>
                      </a:r>
                    </a:p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Квест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Великі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права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маленької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людини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себе та людей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ЗДВР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689742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20.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27.11- 10.12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Акція «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Біла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стрічка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Міжнародного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боротьби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за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ліквідацію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насильства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щодо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жінок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себе та людей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7-11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351261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21.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Листо-пад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Поповнення сайту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школи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новинами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2734904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29759" y="4599158"/>
            <a:ext cx="2078932" cy="259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021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771390"/>
              </p:ext>
            </p:extLst>
          </p:nvPr>
        </p:nvGraphicFramePr>
        <p:xfrm>
          <a:off x="186518" y="400110"/>
          <a:ext cx="8780064" cy="6258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655092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3261815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1924334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241947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282892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527938"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№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ДАТА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ЗМІСТ ДІЯЛЬНОСТІ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НАПРЯМ ВИХОВНОЇ РОБОТИ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ВІКОВА КАТЕГОРІЯ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ВІДПОВІ-ДАЛЬНИЙ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215372"/>
                  </a:ext>
                </a:extLst>
              </a:tr>
              <a:tr h="708191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1.12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Всесвітній</a:t>
                      </a:r>
                      <a:r>
                        <a:rPr lang="ru-RU" sz="1400" b="1" u="sng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день </a:t>
                      </a:r>
                      <a:r>
                        <a:rPr lang="ru-RU" sz="1400" b="1" u="sng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боротьби</a:t>
                      </a:r>
                      <a:r>
                        <a:rPr lang="ru-RU" sz="1400" b="1" u="sng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п</a:t>
                      </a:r>
                      <a:r>
                        <a:rPr lang="en-US" sz="1400" b="1" u="sng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p</a:t>
                      </a:r>
                      <a:r>
                        <a:rPr lang="ru-RU" sz="1400" b="1" u="sng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оти</a:t>
                      </a:r>
                      <a:r>
                        <a:rPr lang="ru-RU" sz="1400" b="1" u="sng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СНІДу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/>
                      </a:r>
                      <a:b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Захід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«Знати,</a:t>
                      </a:r>
                      <a:r>
                        <a:rPr lang="ru-RU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aseline="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щ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об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зберегтись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себе та людей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7-11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-організатор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14803"/>
                  </a:ext>
                </a:extLst>
              </a:tr>
              <a:tr h="501635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4.12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 </a:t>
                      </a:r>
                      <a:r>
                        <a:rPr lang="ru-RU" sz="1400" b="1" u="sng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грудня</a:t>
                      </a:r>
                      <a:r>
                        <a:rPr lang="ru-RU" sz="1400" b="1" u="sng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- </a:t>
                      </a:r>
                      <a:r>
                        <a:rPr lang="ru-RU" sz="1400" b="1" u="sng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Міжнародний</a:t>
                      </a:r>
                      <a:r>
                        <a:rPr lang="ru-RU" sz="1400" b="1" u="sng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день </a:t>
                      </a:r>
                      <a:r>
                        <a:rPr lang="ru-RU" sz="1400" b="1" u="sng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інвалідів</a:t>
                      </a:r>
                      <a:endParaRPr lang="ru-RU" sz="1400" b="1" u="sng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Захід «Відкрий серце для</a:t>
                      </a:r>
                      <a:r>
                        <a:rPr lang="uk-UA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добра»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людей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</a:t>
                      </a:r>
                      <a:r>
                        <a:rPr lang="uk-UA" sz="1400" baseline="0" dirty="0">
                          <a:solidFill>
                            <a:schemeClr val="dk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-організатор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635479"/>
                  </a:ext>
                </a:extLst>
              </a:tr>
              <a:tr h="708191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4.12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Акція «Діти – дітям» допомога дітям з інвалідністю, майстер-класи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людей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692911"/>
                  </a:ext>
                </a:extLst>
              </a:tr>
              <a:tr h="708191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4.12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«Ми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повинні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нести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іншим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  людям добро», «Добро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починається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з тебе» (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класні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години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Міжнародного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дня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інвалідів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)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людей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</a:t>
                      </a:r>
                      <a:r>
                        <a:rPr lang="uk-UA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кл.керівники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936673"/>
                  </a:ext>
                </a:extLst>
              </a:tr>
              <a:tr h="708191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5.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5.12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Міжнародний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день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волонтерів</a:t>
                      </a:r>
                      <a:endParaRPr lang="ru-RU" sz="1400" b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Урок-гра</a:t>
                      </a:r>
                      <a:r>
                        <a:rPr lang="uk-UA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«Я волонтер»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суспільства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-організатор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591763"/>
                  </a:ext>
                </a:extLst>
              </a:tr>
              <a:tr h="741983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6.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6.12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u="sng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День </a:t>
                      </a:r>
                      <a:r>
                        <a:rPr lang="ru-RU" sz="1400" b="1" u="sng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Збройних</a:t>
                      </a:r>
                      <a:r>
                        <a:rPr lang="ru-RU" sz="1400" b="1" u="sng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Сил </a:t>
                      </a:r>
                      <a:r>
                        <a:rPr lang="ru-RU" sz="1400" b="1" u="sng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України</a:t>
                      </a:r>
                      <a:r>
                        <a:rPr lang="ru-RU" sz="1400" b="1" u="sng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/>
                      </a:r>
                      <a:br>
                        <a:rPr lang="ru-RU" sz="1400" b="1" u="sng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Захід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Благодійний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концерт</a:t>
                      </a:r>
                      <a:r>
                        <a:rPr lang="ru-RU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i="0" kern="1200" baseline="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- 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Разом до перемоги»</a:t>
                      </a:r>
                      <a:endParaRPr lang="en-US" sz="1400" b="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суспільства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ЗДВР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689742"/>
                  </a:ext>
                </a:extLst>
              </a:tr>
              <a:tr h="914746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7.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5.12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Зйомка відео «Подяка найкращим» слова подяки для ЗСУ та волонтерів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суспільства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35126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57098" y="0"/>
            <a:ext cx="2702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ГРУДЕНЬ</a:t>
            </a:r>
            <a:endParaRPr lang="en-US" sz="2000" b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195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320310"/>
              </p:ext>
            </p:extLst>
          </p:nvPr>
        </p:nvGraphicFramePr>
        <p:xfrm>
          <a:off x="213813" y="136478"/>
          <a:ext cx="8780064" cy="649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559558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2811439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2019869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511870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463344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526016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8.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6.12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Зустріч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старшокласників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з 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представниками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військового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комісаріату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суспільства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7-11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294403"/>
                  </a:ext>
                </a:extLst>
              </a:tr>
              <a:tr h="526016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9.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6.12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Конкурс-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змагання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Ігри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патріотів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» 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суспільства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6-11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ЗДВР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14803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10.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6.12/</a:t>
                      </a:r>
                      <a:b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9.12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u="sng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День Святого Миколая</a:t>
                      </a:r>
                      <a:br>
                        <a:rPr lang="uk-UA" sz="1400" b="1" u="sng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Конкурсна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програма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Миколай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та нова команда ЗСУ»</a:t>
                      </a:r>
                      <a:endParaRPr lang="en-US" sz="1400" b="0" u="sng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особистості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635479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11.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4.12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 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Фотоквест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від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Миколая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Челендж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добрих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справ»</a:t>
                      </a:r>
                      <a:endParaRPr lang="en-US" sz="1400" b="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людей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1-6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</a:t>
                      </a:r>
                      <a:r>
                        <a:rPr lang="uk-UA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кл.керівники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692911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12.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6.12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Зйомка відео «Бажання українських</a:t>
                      </a:r>
                      <a:r>
                        <a:rPr lang="uk-UA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дітей»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особистості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689742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13.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6.12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Урок -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гра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"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Миколая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чудо"</a:t>
                      </a:r>
                      <a:endParaRPr lang="en-US" sz="1400" b="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особистості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1-6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</a:t>
                      </a:r>
                      <a:r>
                        <a:rPr lang="uk-UA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кл.керівники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351261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14.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7.12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Всесвітній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день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хустки</a:t>
                      </a:r>
                      <a:endParaRPr lang="ru-RU" sz="1400" b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Урок «Українська хустка – душа народу»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1-7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2734904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15.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7.12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Зйомка відео «Моя </a:t>
                      </a:r>
                      <a:r>
                        <a:rPr lang="uk-UA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суперсила</a:t>
                      </a: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в тому, що я</a:t>
                      </a:r>
                      <a:r>
                        <a:rPr lang="uk-UA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українка»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165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3519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543204"/>
              </p:ext>
            </p:extLst>
          </p:nvPr>
        </p:nvGraphicFramePr>
        <p:xfrm>
          <a:off x="213813" y="136478"/>
          <a:ext cx="8780064" cy="630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818866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2524836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2047164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511870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463344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526016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16.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8.12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9 </a:t>
                      </a:r>
                      <a:r>
                        <a:rPr lang="ru-RU" sz="1400" b="1" i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грудня</a:t>
                      </a:r>
                      <a:r>
                        <a:rPr lang="ru-RU" sz="1400" b="1" i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- </a:t>
                      </a:r>
                      <a:r>
                        <a:rPr lang="ru-RU" sz="1400" b="1" i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Міжнародний</a:t>
                      </a:r>
                      <a:r>
                        <a:rPr lang="ru-RU" sz="1400" b="1" i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день </a:t>
                      </a:r>
                      <a:r>
                        <a:rPr lang="ru-RU" sz="1400" b="1" i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боротьби</a:t>
                      </a:r>
                      <a:r>
                        <a:rPr lang="ru-RU" sz="1400" b="1" i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п</a:t>
                      </a:r>
                      <a:r>
                        <a:rPr lang="en-US" sz="1400" b="1" i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p</a:t>
                      </a:r>
                      <a:r>
                        <a:rPr lang="ru-RU" sz="1400" b="1" i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оти</a:t>
                      </a:r>
                      <a:r>
                        <a:rPr lang="ru-RU" sz="1400" b="1" i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1" i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корупції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/>
                      </a:r>
                      <a:br>
                        <a:rPr lang="ru-RU" sz="1400" b="1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Урок-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бесіда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«Шляхи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зупинення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baseline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корупції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суспільства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8-11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294403"/>
                  </a:ext>
                </a:extLst>
              </a:tr>
              <a:tr h="52601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17.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11.12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грудня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День прав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людини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(за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окремим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планом)</a:t>
                      </a:r>
                      <a:b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u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Захід</a:t>
                      </a:r>
                      <a:r>
                        <a:rPr lang="ru-RU" sz="1400" b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b="0" u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Правові</a:t>
                      </a:r>
                      <a:r>
                        <a:rPr lang="ru-RU" sz="1400" b="0" u="non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u="none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дебати</a:t>
                      </a:r>
                      <a:r>
                        <a:rPr lang="ru-RU" sz="1400" b="0" u="non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b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себе та людей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ЗДВР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14803"/>
                  </a:ext>
                </a:extLst>
              </a:tr>
              <a:tr h="59913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18.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11.12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Виставка малюнків «Діти мають право»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себе та людей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</a:t>
                      </a:r>
                      <a:r>
                        <a:rPr lang="uk-UA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кл.керівники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635479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19.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11.12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Вечір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для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старшокласників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«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Андріївські</a:t>
                      </a: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вечорниці</a:t>
                      </a: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 </a:t>
                      </a:r>
                      <a:endParaRPr lang="en-US" sz="1400" b="1" u="sng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</a:t>
                      </a:r>
                      <a:r>
                        <a:rPr lang="uk-UA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кл.керівники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692911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20.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11.12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День </a:t>
                      </a:r>
                      <a:r>
                        <a:rPr lang="ru-RU" sz="1400" b="1" i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благодійності</a:t>
                      </a:r>
                      <a:r>
                        <a:rPr lang="ru-RU" sz="1400" b="1" i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/>
                      </a:r>
                      <a:br>
                        <a:rPr lang="ru-RU" sz="1400" b="1" i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Акція «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Добрі</a:t>
                      </a:r>
                      <a:r>
                        <a:rPr lang="ru-RU" sz="1400" b="0" i="0" u="none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i="0" u="none" baseline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діла</a:t>
                      </a:r>
                      <a:r>
                        <a:rPr lang="ru-RU" sz="1400" b="0" i="0" u="none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для </a:t>
                      </a:r>
                      <a:r>
                        <a:rPr lang="ru-RU" sz="1400" b="0" i="0" u="none" baseline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майбутнього</a:t>
                      </a:r>
                      <a:r>
                        <a:rPr lang="ru-RU" sz="1400" b="0" i="0" u="none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суспільства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64790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14.12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вш</a:t>
                      </a:r>
                      <a:r>
                        <a:rPr lang="en-US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новування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учасників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ліквідації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наслідків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аварії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</a:t>
                      </a:r>
                      <a:r>
                        <a:rPr lang="en-US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Чорнобильській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АЕС</a:t>
                      </a:r>
                    </a:p>
                    <a:p>
                      <a:r>
                        <a:rPr lang="ru-RU" sz="1400" b="0" u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Інформаційний</a:t>
                      </a:r>
                      <a:r>
                        <a:rPr lang="ru-RU" sz="1400" b="0" u="non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дайджест «</a:t>
                      </a:r>
                      <a:r>
                        <a:rPr lang="ru-RU" sz="1400" b="0" u="none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Чорна</a:t>
                      </a:r>
                      <a:r>
                        <a:rPr lang="ru-RU" sz="1400" b="0" u="non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дата в </a:t>
                      </a:r>
                      <a:r>
                        <a:rPr lang="ru-RU" sz="1400" b="0" u="none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історії</a:t>
                      </a:r>
                      <a:r>
                        <a:rPr lang="ru-RU" sz="1400" b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64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9535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738885"/>
              </p:ext>
            </p:extLst>
          </p:nvPr>
        </p:nvGraphicFramePr>
        <p:xfrm>
          <a:off x="213813" y="136478"/>
          <a:ext cx="8780064" cy="661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818866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3157182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1783307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143381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463344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14.12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Захід «Чорнобиль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біль України»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788312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15.12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грудня</a:t>
                      </a: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Міжнародний</a:t>
                      </a: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день чаю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Захід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Чаювання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Капелюшником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особистості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1-6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298123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25.12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Різдво</a:t>
                      </a: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Христове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Різдвяний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ранок </a:t>
                      </a:r>
                      <a:r>
                        <a:rPr lang="ru-RU" sz="14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зказковими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героями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особистості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1-6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4691518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25.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Грудень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Конкурс на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кращу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новорічно-різдвяну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композицію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на тему: «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Замість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ялинки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святковий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букет»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Цілісне ставлення до природи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ЗДВР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689742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26.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Грудень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Заходи до Нового Року</a:t>
                      </a:r>
                    </a:p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Новорічний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ранок (1-5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Новорічний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вечір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(6- 11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особистості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351261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27.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Грудень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Акція «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Збережемо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ялинку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Цілісне ставлення до природи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1-8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2734904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28.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Грудень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Нарада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«Морально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правове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виховання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головний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фактор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соціалізації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особистості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Формування в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учнів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суспільства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себе та людей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–організатор, ЗДВР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16590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41000" l="47125" r="100000">
                        <a14:foregroundMark x1="85375" y1="12125" x2="96125" y2="30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83122" y="5094026"/>
            <a:ext cx="4001069" cy="400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807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696540"/>
              </p:ext>
            </p:extLst>
          </p:nvPr>
        </p:nvGraphicFramePr>
        <p:xfrm>
          <a:off x="186518" y="400110"/>
          <a:ext cx="8780064" cy="6410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655092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3261815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1924334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241947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282892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527938"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№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ДАТА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ЗМІСТ ДІЯЛЬНОСТІ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НАПРЯМ ВИХОВНОЇ РОБОТИ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ВІКОВА КАТЕГОРІЯ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ВІДПОВІ-ДАЛЬНИЙ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215372"/>
                  </a:ext>
                </a:extLst>
              </a:tr>
              <a:tr h="477671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8.01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січня – Всесвітній день сім</a:t>
                      </a:r>
                      <a:r>
                        <a:rPr kumimoji="0" lang="en-US" alt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kumimoji="0" lang="uk-UA" alt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ї</a:t>
                      </a:r>
                      <a:r>
                        <a:rPr kumimoji="0" lang="uk-UA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kumimoji="0" lang="uk-UA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uk-UA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 онлайн «7Я»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себе та людей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1-6 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-організатор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14803"/>
                  </a:ext>
                </a:extLst>
              </a:tr>
              <a:tr h="501635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9.01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en-US" sz="1400" b="1" u="sng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січня – Всесвітній день дітей- сиріт війни </a:t>
                      </a:r>
                      <a:r>
                        <a:rPr lang="uk-UA" altLang="en-US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uk-UA" altLang="en-US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uk-UA" altLang="en-US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Інформаційний дайджест з хвилиною мовчання «Війна забрала янголят»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</a:t>
                      </a:r>
                      <a:r>
                        <a:rPr lang="uk-UA" sz="14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-організатор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635479"/>
                  </a:ext>
                </a:extLst>
              </a:tr>
              <a:tr h="708191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11.01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en-US" sz="1400" b="1" u="sng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Всесвітній день «спасибі»</a:t>
                      </a:r>
                      <a:endParaRPr kumimoji="0" lang="en-US" altLang="en-US" sz="14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Запис відео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«Спасибі вам..» подяка героям, лікарям, вчителям…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себе та людей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692911"/>
                  </a:ext>
                </a:extLst>
              </a:tr>
              <a:tr h="708191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15.01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en-US" sz="1400" b="1" u="sng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утвердження гімну України </a:t>
                      </a:r>
                      <a:r>
                        <a:rPr lang="uk-UA" altLang="en-US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uk-UA" altLang="en-US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uk-UA" altLang="en-US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Ранок починається</a:t>
                      </a:r>
                      <a:r>
                        <a:rPr lang="uk-UA" altLang="en-US" sz="14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гімну України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–організатор, </a:t>
                      </a:r>
                      <a:r>
                        <a:rPr lang="uk-UA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кл.керівники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936673"/>
                  </a:ext>
                </a:extLst>
              </a:tr>
              <a:tr h="708191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19.01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alt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січня - День вшанування захисників Донецького аеропорту</a:t>
                      </a:r>
                      <a:r>
                        <a:rPr kumimoji="0" lang="uk-UA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kumimoji="0" lang="uk-UA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uk-UA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Захід «Герої витримали, не витримав бетон»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-організатор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591763"/>
                  </a:ext>
                </a:extLst>
              </a:tr>
              <a:tr h="741983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19.01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Запис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відео «Історичний січень»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–організатор, ЗДВР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68974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57098" y="0"/>
            <a:ext cx="2702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СІЧЕНЬ</a:t>
            </a:r>
            <a:endParaRPr lang="en-US" sz="2000" b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520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831951"/>
              </p:ext>
            </p:extLst>
          </p:nvPr>
        </p:nvGraphicFramePr>
        <p:xfrm>
          <a:off x="213813" y="71424"/>
          <a:ext cx="8780064" cy="6786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723331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2497541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2497540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184324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463344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526016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Акція «Почни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свій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день з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обіймів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!» до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Міжнародного</a:t>
                      </a: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дня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обіймів</a:t>
                      </a: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21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січня</a:t>
                      </a:r>
                      <a:endParaRPr lang="ru-RU" sz="1400" b="1" u="sng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себе та людей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294403"/>
                  </a:ext>
                </a:extLst>
              </a:tr>
              <a:tr h="526016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22.01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en-US" sz="1400" b="1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</a:t>
                      </a:r>
                      <a:r>
                        <a:rPr kumimoji="0" lang="en-US" alt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400" b="1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Соборності</a:t>
                      </a:r>
                      <a:r>
                        <a:rPr kumimoji="0" lang="en-US" alt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400" b="1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тa</a:t>
                      </a:r>
                      <a:r>
                        <a:rPr kumimoji="0" lang="en-US" alt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400" b="1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Свободи</a:t>
                      </a:r>
                      <a:r>
                        <a:rPr kumimoji="0" lang="en-US" alt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400" b="1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України</a:t>
                      </a:r>
                      <a:r>
                        <a:rPr kumimoji="0" lang="uk-UA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kumimoji="0" lang="uk-UA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uk-UA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перервах ланцюг єднання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суспільства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–організатор, ЗДВР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14803"/>
                  </a:ext>
                </a:extLst>
              </a:tr>
              <a:tr h="599136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22.01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Захід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«Єднаємось! Ми нація одна»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суспільства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635479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22.01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Виставка малюнків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«Україна єдина – від заходу до сходу»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суспільства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1-7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–організатор, вчитель ОТМ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692911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26.01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</a:t>
                      </a:r>
                      <a:r>
                        <a:rPr kumimoji="0" lang="en-US" altLang="en-US" sz="1400" b="1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січня</a:t>
                      </a:r>
                      <a:r>
                        <a:rPr kumimoji="0" lang="en-US" alt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uk-UA" alt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en-US" alt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altLang="en-US" sz="1400" b="1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Міжнародний</a:t>
                      </a:r>
                      <a:r>
                        <a:rPr kumimoji="0" lang="en-US" alt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400" b="1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</a:t>
                      </a:r>
                      <a:r>
                        <a:rPr kumimoji="0" lang="en-US" alt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400" b="1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пам'яті</a:t>
                      </a:r>
                      <a:r>
                        <a:rPr kumimoji="0" lang="en-US" alt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400" b="1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жертв</a:t>
                      </a:r>
                      <a:r>
                        <a:rPr kumimoji="0" lang="en-US" alt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400" b="1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Холокоста</a:t>
                      </a:r>
                      <a:endParaRPr kumimoji="0" lang="en-US" altLang="en-US" sz="14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Урок-реквієм «Пекучий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болі жар»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історичних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надбань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64790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26.01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Інформаційний дайджест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«Голокост – вічний урок людству»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історичних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надбань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844821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29.01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1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</a:t>
                      </a:r>
                      <a:r>
                        <a:rPr kumimoji="0" lang="en-US" alt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400" b="1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пам'яті</a:t>
                      </a:r>
                      <a:r>
                        <a:rPr kumimoji="0" lang="en-US" alt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400" b="1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героїв</a:t>
                      </a:r>
                      <a:r>
                        <a:rPr kumimoji="0" lang="en-US" alt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400" b="1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Крут</a:t>
                      </a:r>
                      <a:endParaRPr kumimoji="0" lang="en-US" altLang="en-US" sz="14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Захід «Крути – КІБОРГИ минулого»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історичних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надбань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64084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29.01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Інформаційний дайджест «Крути.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Історія написана спогадами»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історичних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надбань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0530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9564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198347"/>
              </p:ext>
            </p:extLst>
          </p:nvPr>
        </p:nvGraphicFramePr>
        <p:xfrm>
          <a:off x="213813" y="400111"/>
          <a:ext cx="8780064" cy="6627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652363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2855112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187355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842450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698727"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№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ДАТА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ЗМІСТ ДІЯЛЬНОСТІ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НАПРЯМ ВИХОВНОЇ РОБОТИ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ВІКОВА КАТЕГОРІЯ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ВІДПОВІ-ДАЛЬНИЙ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215372"/>
                  </a:ext>
                </a:extLst>
              </a:tr>
              <a:tr h="698727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1.09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Лінійка – </a:t>
                      </a:r>
                      <a:r>
                        <a:rPr lang="uk-UA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квест</a:t>
                      </a: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</a:t>
                      </a:r>
                      <a:r>
                        <a:rPr lang="uk-UA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Дня знань</a:t>
                      </a:r>
                      <a:br>
                        <a:rPr lang="uk-UA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uk-UA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«Українська школа – джерело патріотизму»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культури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мистецтва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 класи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ЗДВР, </a:t>
                      </a:r>
                      <a:b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-організатор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14803"/>
                  </a:ext>
                </a:extLst>
              </a:tr>
              <a:tr h="684343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1.09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Перший урок згідно наказу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 класи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</a:t>
                      </a:r>
                      <a:r>
                        <a:rPr lang="uk-UA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кл.керівники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635479"/>
                  </a:ext>
                </a:extLst>
              </a:tr>
              <a:tr h="668764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8.09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Засідання учнівської</a:t>
                      </a:r>
                      <a:r>
                        <a:rPr lang="uk-UA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ради «Лідери обирають лідера»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особистості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7-11 класи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-організатор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692911"/>
                  </a:ext>
                </a:extLst>
              </a:tr>
              <a:tr h="902522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Вере-сень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u="sng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Тиждень безпеки дорожнього руху</a:t>
                      </a:r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/>
                      </a:r>
                      <a:b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</a:br>
                      <a:r>
                        <a:rPr lang="uk-UA" sz="140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Уроки</a:t>
                      </a:r>
                      <a:r>
                        <a:rPr lang="uk-UA" sz="1400" kern="1200" baseline="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«Дорожній патруль», </a:t>
                      </a:r>
                      <a:b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</a:br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«Онлайн школа ПДР»,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Охорона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життя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Здоров’я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учнів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</a:t>
                      </a:r>
                      <a:r>
                        <a:rPr lang="uk-UA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-5 класи</a:t>
                      </a:r>
                      <a:br>
                        <a:rPr lang="uk-UA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uk-UA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6-11 класи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</a:t>
                      </a:r>
                      <a:r>
                        <a:rPr lang="uk-UA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кл.кекрівники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689742"/>
                  </a:ext>
                </a:extLst>
              </a:tr>
              <a:tr h="684343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5.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7.09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Години спілкування «Урок безпеки з Патроном»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Охорона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життя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Здоров’я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учнів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</a:t>
                      </a:r>
                      <a:r>
                        <a:rPr lang="uk-UA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-5 класи</a:t>
                      </a:r>
                      <a:br>
                        <a:rPr lang="uk-UA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uk-UA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6-11 класи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</a:t>
                      </a:r>
                      <a:r>
                        <a:rPr lang="uk-UA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кл.кекрівники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351261"/>
                  </a:ext>
                </a:extLst>
              </a:tr>
              <a:tr h="1310113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6.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8.09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u="sng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9 </a:t>
                      </a:r>
                      <a:r>
                        <a:rPr lang="ru-RU" sz="1400" b="1" u="sng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вересня</a:t>
                      </a:r>
                      <a:r>
                        <a:rPr lang="ru-RU" sz="1400" b="1" u="sng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  - День </a:t>
                      </a:r>
                      <a:r>
                        <a:rPr lang="ru-RU" sz="1400" b="1" u="sng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фізкультури</a:t>
                      </a:r>
                      <a:r>
                        <a:rPr lang="ru-RU" sz="1400" b="1" u="sng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і спорту</a:t>
                      </a:r>
                      <a:r>
                        <a:rPr lang="uk-UA" sz="1400" b="1" u="sng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/>
                      </a:r>
                      <a:br>
                        <a:rPr lang="uk-UA" sz="1400" b="1" u="sng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</a:br>
                      <a:r>
                        <a:rPr lang="uk-UA" sz="1400" b="1" u="sng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Олімпійський тиждень (за окремим планом)</a:t>
                      </a:r>
                      <a:r>
                        <a:rPr lang="uk-UA" sz="1400" b="1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/>
                      </a:r>
                      <a:br>
                        <a:rPr lang="uk-UA" sz="1400" b="1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</a:br>
                      <a:r>
                        <a:rPr lang="uk-UA" sz="1400" b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Відкриття олімпійського</a:t>
                      </a:r>
                      <a:r>
                        <a:rPr lang="uk-UA" sz="1400" b="0" kern="1200" baseline="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тижня «Спортивний бум»</a:t>
                      </a:r>
                      <a:endParaRPr lang="en-US" sz="1400" b="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цінного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себе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 класи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вчитель </a:t>
                      </a:r>
                      <a:r>
                        <a:rPr lang="uk-UA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фіз.культури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743417"/>
                  </a:ext>
                </a:extLst>
              </a:tr>
              <a:tr h="810349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7.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8.09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Олімпійський урок «Стежками</a:t>
                      </a:r>
                      <a:r>
                        <a:rPr lang="uk-UA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Олімпу»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цінного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себе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 класи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</a:t>
                      </a:r>
                      <a:r>
                        <a:rPr lang="uk-UA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кл.кекрівники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27349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57098" y="0"/>
            <a:ext cx="2702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ВЕРЕСЕНЬ</a:t>
            </a:r>
            <a:endParaRPr lang="en-US" sz="2000" b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924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249432"/>
              </p:ext>
            </p:extLst>
          </p:nvPr>
        </p:nvGraphicFramePr>
        <p:xfrm>
          <a:off x="213813" y="136478"/>
          <a:ext cx="8780064" cy="5536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818866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2524836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2047164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511870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463344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526016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1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</a:t>
                      </a:r>
                      <a:r>
                        <a:rPr kumimoji="0" lang="en-US" alt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400" b="1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працівника</a:t>
                      </a:r>
                      <a:r>
                        <a:rPr kumimoji="0" lang="en-US" alt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400" b="1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пожежної</a:t>
                      </a:r>
                      <a:r>
                        <a:rPr kumimoji="0" lang="en-US" alt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400" b="1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охорони</a:t>
                      </a:r>
                      <a:endParaRPr kumimoji="0" lang="en-US" altLang="en-US" sz="1400" b="1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 – гра «Вогонь – друг чи ворог?»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учнів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1-6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294403"/>
                  </a:ext>
                </a:extLst>
              </a:tr>
              <a:tr h="526016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30.01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Засідання шкільного самоврядування «Нові плани. Нові стратегії. Нові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шляхи реалізації»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особистості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–організатор, ЗДВР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14803"/>
                  </a:ext>
                </a:extLst>
              </a:tr>
              <a:tr h="599136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Січень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Шкільне колядування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(благодійне на потреби ЗСУ)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особистості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635479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Січень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Акція </a:t>
                      </a:r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«Допоможемо зимуючим птахам»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природи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1-7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–організатор, вчитель ОТМ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692911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Січень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Флешмоб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«Ми за Україну»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історичних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надбань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краю.</a:t>
                      </a:r>
                      <a:b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суспільства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64790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Січень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Поповнення сайту новими фото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844821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69000" l="0" r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12472" y="3630304"/>
            <a:ext cx="4905235" cy="490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498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407781"/>
              </p:ext>
            </p:extLst>
          </p:nvPr>
        </p:nvGraphicFramePr>
        <p:xfrm>
          <a:off x="186518" y="400110"/>
          <a:ext cx="8780064" cy="6207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655092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3261815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1924334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241947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282892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527938"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№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ДАТА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ЗМІСТ ДІЯЛЬНОСТІ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НАПРЯМ ВИХОВНОЇ РОБОТИ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ВІКОВА КАТЕГОРІЯ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ВІДПОВІ-ДАЛЬНИЙ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215372"/>
                  </a:ext>
                </a:extLst>
              </a:tr>
              <a:tr h="477671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2.02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Стрітення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Господнє</a:t>
                      </a:r>
                      <a:endParaRPr lang="ru-RU" sz="1400" b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</a:t>
                      </a: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ід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«Стрітення Весну зустрічає» 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історичних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надбань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краю</a:t>
                      </a: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 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–організатор, ЗДВР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14803"/>
                  </a:ext>
                </a:extLst>
              </a:tr>
              <a:tr h="501635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2.02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 «Свято Стрітення зими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весною»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історичних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надбань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краю</a:t>
                      </a: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</a:t>
                      </a:r>
                      <a:r>
                        <a:rPr lang="uk-UA" sz="14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-організатор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635479"/>
                  </a:ext>
                </a:extLst>
              </a:tr>
              <a:tr h="481311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6.02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безпечного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Інтернету</a:t>
                      </a:r>
                      <a:endParaRPr lang="ru-RU" sz="1400" b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 «Безпека в світі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Інтернету»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себе та людей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692911"/>
                  </a:ext>
                </a:extLst>
              </a:tr>
              <a:tr h="708191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14.02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Святого Валентина</a:t>
                      </a:r>
                      <a:r>
                        <a:rPr lang="uk-UA" sz="1400" b="1" i="0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uk-UA" sz="1400" b="1" i="0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Виставка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валентинок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виготовлених своїми руками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особистості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–організатор, вчитель ОТМ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936673"/>
                  </a:ext>
                </a:extLst>
              </a:tr>
              <a:tr h="708191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16.02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Захід «Розумники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проти розумниць»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особистості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-організатор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591763"/>
                  </a:ext>
                </a:extLst>
              </a:tr>
              <a:tr h="741983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16.02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Захід «Під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знаком Купідона»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особистості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68974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57098" y="0"/>
            <a:ext cx="2702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ЛЮТИЙ</a:t>
            </a:r>
            <a:endParaRPr lang="en-US" sz="2000" b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9702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276245"/>
              </p:ext>
            </p:extLst>
          </p:nvPr>
        </p:nvGraphicFramePr>
        <p:xfrm>
          <a:off x="213813" y="71424"/>
          <a:ext cx="8780064" cy="649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723331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2497541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2497540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184324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463344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526016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Святкова пошта Валентина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особистості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294403"/>
                  </a:ext>
                </a:extLst>
              </a:tr>
              <a:tr h="526016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14.02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Міжнародний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день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дарування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книг</a:t>
                      </a:r>
                    </a:p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Акція «Подаруй книгу бібліотеці»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історичних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надбань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–організатор, бібліотекар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14803"/>
                  </a:ext>
                </a:extLst>
              </a:tr>
              <a:tr h="599136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вшановування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учасників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бойових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території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інших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держав</a:t>
                      </a:r>
                    </a:p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Захід «Біль Афганської війни»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історичних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надбань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635479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Єднання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Захід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«Наше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єднання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найкраща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зброя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ворога»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суспільства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1-7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–організатор, ЗДВР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692911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Урок-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Єднаємось ми, єднається країна»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суспільства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64790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лютого - День спонтанного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прояву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доброти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Урок-гра «Країна доброзичливості» 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суспільства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844821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Квест</a:t>
                      </a: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«Дружко запрошує дружити»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суспільства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64084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Героїв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Небесної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Сотні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Захід «Герої, які навічно у серцях»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історичних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надбань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1221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88705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332253"/>
              </p:ext>
            </p:extLst>
          </p:nvPr>
        </p:nvGraphicFramePr>
        <p:xfrm>
          <a:off x="200165" y="30480"/>
          <a:ext cx="8780064" cy="682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723331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2497541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2497540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184324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463344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526016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Флешмоб</a:t>
                      </a: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Зав’яжи</a:t>
                      </a: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стрічку</a:t>
                      </a: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Пам’яті</a:t>
                      </a: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на честь </a:t>
                      </a:r>
                      <a:r>
                        <a:rPr lang="ru-RU" sz="14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Героїв</a:t>
                      </a: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історичних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надбань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краю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294403"/>
                  </a:ext>
                </a:extLst>
              </a:tr>
              <a:tr h="526016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реквієм </a:t>
                      </a: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Гідності</a:t>
                      </a: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хай </a:t>
                      </a:r>
                      <a:r>
                        <a:rPr lang="ru-RU" sz="14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промінь</a:t>
                      </a: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не </a:t>
                      </a:r>
                      <a:r>
                        <a:rPr lang="ru-RU" sz="14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згасає</a:t>
                      </a: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!»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історичних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надбань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–організатор, бібліотекар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14803"/>
                  </a:ext>
                </a:extLst>
              </a:tr>
              <a:tr h="599136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Міжнародний</a:t>
                      </a: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день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рідної</a:t>
                      </a: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мови</a:t>
                      </a: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(за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окремим</a:t>
                      </a: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планом)</a:t>
                      </a:r>
                    </a:p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Захід «Говорить Україна»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історичних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надбань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635479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лютого –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Повномасштабне</a:t>
                      </a: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вторгнення</a:t>
                      </a: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Росії</a:t>
                      </a: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Україну</a:t>
                      </a: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Захід-реквієм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«</a:t>
                      </a:r>
                      <a:r>
                        <a:rPr lang="ru-RU" sz="1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Цей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день ми </a:t>
                      </a:r>
                      <a:r>
                        <a:rPr lang="ru-RU" sz="1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пам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lang="ru-RU" sz="1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ята</a:t>
                      </a:r>
                      <a:r>
                        <a:rPr lang="uk-UA" sz="1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єм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як вчора»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історичних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надбань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краю</a:t>
                      </a: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–організатор, ЗДВР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692911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Акція «Хвилина мовчання»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історичних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надбань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64790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лютого – День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народження</a:t>
                      </a: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Лесі</a:t>
                      </a: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Українки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Захід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Її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творчість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згасне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віками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історичних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надбань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6-11 </a:t>
                      </a: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844821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кримського</a:t>
                      </a: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супротиву</a:t>
                      </a: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російській</a:t>
                      </a: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окупації</a:t>
                      </a:r>
                      <a:endParaRPr lang="en-US" sz="1400" b="1" u="sng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Інформаційний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дайджест «Крим – це Україна»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історичних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надбань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64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86918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781873"/>
              </p:ext>
            </p:extLst>
          </p:nvPr>
        </p:nvGraphicFramePr>
        <p:xfrm>
          <a:off x="122831" y="400110"/>
          <a:ext cx="8884690" cy="6512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917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662898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3093529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2195852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215314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298180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527938"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№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ДАТА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ЗМІСТ ДІЯЛЬНОСТІ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НАПРЯМ ВИХОВНОЇ РОБОТИ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ВІКОВА КАТЕГОРІЯ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ВІДПОВІ-ДАЛЬНИЙ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215372"/>
                  </a:ext>
                </a:extLst>
              </a:tr>
              <a:tr h="477671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1.03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Всесвітній</a:t>
                      </a:r>
                      <a:r>
                        <a:rPr lang="uk-UA" sz="1400" b="1" u="sng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день цивільної оборони</a:t>
                      </a:r>
                      <a:br>
                        <a:rPr lang="uk-UA" sz="1400" b="1" u="sng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uk-UA" sz="1400" b="0" u="none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Квест</a:t>
                      </a:r>
                      <a:r>
                        <a:rPr lang="uk-UA" sz="1400" b="0" u="non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«Школа виживання»</a:t>
                      </a:r>
                      <a:r>
                        <a:rPr lang="uk-UA" sz="1400" b="1" u="sng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uk-UA" sz="1400" b="1" u="sng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Охорона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життя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Здоров’я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учнів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 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–організатор, ЗДВР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14803"/>
                  </a:ext>
                </a:extLst>
              </a:tr>
              <a:tr h="501635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1.03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Інформаційний дайджест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«Основи нашого </a:t>
                      </a:r>
                      <a:r>
                        <a:rPr lang="uk-UA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Охорона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життя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Здоров’я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учнів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</a:t>
                      </a:r>
                      <a:r>
                        <a:rPr lang="uk-UA" sz="14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-організатор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635479"/>
                  </a:ext>
                </a:extLst>
              </a:tr>
              <a:tr h="481311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4.03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березня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Всесвітній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день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письменника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Читальня «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Талановиті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маленькі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письменники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особистості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692911"/>
                  </a:ext>
                </a:extLst>
              </a:tr>
              <a:tr h="708191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5.03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Всесвітній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день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дитячого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телебачення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радіомовлення</a:t>
                      </a:r>
                      <a:endParaRPr lang="ru-RU" sz="1400" b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Конкурс на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кращу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відео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-роботу «Моя школа» 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особистості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936673"/>
                  </a:ext>
                </a:extLst>
              </a:tr>
              <a:tr h="708191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8.03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Міжнародний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жіночий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день</a:t>
                      </a:r>
                    </a:p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Свято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uk-UA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Суперсила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супержінки – мами»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особистості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1-5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-організатор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591763"/>
                  </a:ext>
                </a:extLst>
              </a:tr>
              <a:tr h="741983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8.03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Захід «Потягом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«Жіночий експрес»»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особистості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6-11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689742"/>
                  </a:ext>
                </a:extLst>
              </a:tr>
              <a:tr h="741983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11.03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березня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День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народження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Т.Г.Шевченка</a:t>
                      </a:r>
                      <a:endParaRPr lang="ru-RU" sz="1400" b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(За окремим планом)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історичних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надбань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 класи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Педагог-організатор, вчителі української мови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13225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57098" y="0"/>
            <a:ext cx="2702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БЕРЕЗЕНЬ</a:t>
            </a:r>
            <a:endParaRPr lang="en-US" sz="2000" b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0359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359705"/>
              </p:ext>
            </p:extLst>
          </p:nvPr>
        </p:nvGraphicFramePr>
        <p:xfrm>
          <a:off x="213813" y="0"/>
          <a:ext cx="8780064" cy="6870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723331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2497541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2497540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184324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463344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932318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11.03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Шевченківська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декада у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«Слово,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пісне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душа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Кобзарева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окраса і суть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нашого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життя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історичних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надбань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краю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294403"/>
                  </a:ext>
                </a:extLst>
              </a:tr>
              <a:tr h="721795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14.03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добровольця</a:t>
                      </a:r>
                      <a:endParaRPr lang="ru-RU" sz="1400" b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Фотовиставка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Добровольці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нашого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міста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суспільства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–організатор, бібліотекар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14803"/>
                  </a:ext>
                </a:extLst>
              </a:tr>
              <a:tr h="591171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14.03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Захід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«Доброволець – герой і патріот»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суспільства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635479"/>
                  </a:ext>
                </a:extLst>
              </a:tr>
              <a:tr h="721795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18.03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сну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Захід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Піжамна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вечірка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нашому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класі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особистості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1-7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–організатор, ЗДВР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692911"/>
                  </a:ext>
                </a:extLst>
              </a:tr>
              <a:tr h="932318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19.03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народження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Л.В.Костенко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Літературна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читальня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Слово –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вчинок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а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життя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як слово...»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історичних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надбань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6-11класи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64790"/>
                  </a:ext>
                </a:extLst>
              </a:tr>
              <a:tr h="721795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20.03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щастя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Флешмоб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«Наше дерево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щастя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особистості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844821"/>
                  </a:ext>
                </a:extLst>
              </a:tr>
              <a:tr h="721795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20.03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0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Всесвітній</a:t>
                      </a:r>
                      <a:r>
                        <a:rPr lang="ru-RU" sz="1400" b="1" i="0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день </a:t>
                      </a:r>
                      <a:r>
                        <a:rPr lang="ru-RU" sz="1400" b="1" i="0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казки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Квест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бібліотеці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Подорож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світ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казок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особистості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1-5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64084"/>
                  </a:ext>
                </a:extLst>
              </a:tr>
              <a:tr h="721795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20.03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Виставка малюнків «Казковий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герой і я»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особистості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1-5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122193"/>
                  </a:ext>
                </a:extLst>
              </a:tr>
              <a:tr h="721795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20.03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Всесвітній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день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Землі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Захід «Живе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обличчя </a:t>
                      </a:r>
                      <a:r>
                        <a:rPr lang="uk-UA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ношої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Землі»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природи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1-5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465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98149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716760"/>
              </p:ext>
            </p:extLst>
          </p:nvPr>
        </p:nvGraphicFramePr>
        <p:xfrm>
          <a:off x="213813" y="71424"/>
          <a:ext cx="8780064" cy="65918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723331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2497541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2497540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184324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463344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932318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21.03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Міжнародний день </a:t>
                      </a:r>
                      <a:r>
                        <a:rPr lang="ru-RU" sz="140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лісу</a:t>
                      </a:r>
                      <a:r>
                        <a:rPr lang="ru-RU" sz="140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1" u="sng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Акція 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«Посади дерево – 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дихай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вільніше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 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природи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294403"/>
                  </a:ext>
                </a:extLst>
              </a:tr>
              <a:tr h="721795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21.03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Міжнародний день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кольору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Флешмоб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«Ми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одягнемось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кольори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веселки»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особистості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14803"/>
                  </a:ext>
                </a:extLst>
              </a:tr>
              <a:tr h="591171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22.03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Всесвітній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день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водних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ресурсів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квест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«У </a:t>
                      </a:r>
                      <a:r>
                        <a:rPr lang="ru-RU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гості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Краплинки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природи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1-6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635479"/>
                  </a:ext>
                </a:extLst>
              </a:tr>
              <a:tr h="721795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25.03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березня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Всеукраїнський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день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боротьби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захворюваністю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туберкульозом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Захід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Туберкульоз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нечарівна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паличка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Охорона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життя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Здоров’я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учнів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692911"/>
                  </a:ext>
                </a:extLst>
              </a:tr>
              <a:tr h="932318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29.03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березня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Великдень (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західний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обряд)</a:t>
                      </a:r>
                      <a:endParaRPr lang="en-US" sz="1400" b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Творчий захід «Великдень – величне свято українців»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особистості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64790"/>
                  </a:ext>
                </a:extLst>
              </a:tr>
              <a:tr h="721795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29.03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Виставка малюнків та крашанок до Великодня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особистості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–організатор, вчитель ОТМ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844821"/>
                  </a:ext>
                </a:extLst>
              </a:tr>
              <a:tr h="721795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29.03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Поповнення сайту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школи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новинами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64084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556">
                        <a14:foregroundMark x1="46556" y1="32721" x2="49333" y2="368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53786" y="5285879"/>
            <a:ext cx="1624465" cy="157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7931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007581"/>
              </p:ext>
            </p:extLst>
          </p:nvPr>
        </p:nvGraphicFramePr>
        <p:xfrm>
          <a:off x="122831" y="400110"/>
          <a:ext cx="8884690" cy="6314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917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662898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2821444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2467937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215314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298180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527938"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№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ДАТА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ЗМІСТ ДІЯЛЬНОСТІ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НАПРЯМ ВИХОВНОЇ РОБОТИ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ВІКОВА КАТЕГОРІЯ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ВІДПОВІ-ДАЛЬНИЙ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215372"/>
                  </a:ext>
                </a:extLst>
              </a:tr>
              <a:tr h="477671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1.04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сміху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Гумористичний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турнір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Сміх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продовжує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життя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Зі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шкільного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життя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- конкурс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відеороликів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особистості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 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–організатор, ЗДВР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14803"/>
                  </a:ext>
                </a:extLst>
              </a:tr>
              <a:tr h="501635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1.04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Флешмоб</a:t>
                      </a: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«День навпаки»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особистості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</a:t>
                      </a:r>
                      <a:r>
                        <a:rPr lang="uk-UA" sz="14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-організатор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635479"/>
                  </a:ext>
                </a:extLst>
              </a:tr>
              <a:tr h="481311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Кві-тень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Підготовка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Всеукраїнській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військово-спортивній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Джура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особистості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історичних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надбань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–організатор, ЗДВР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692911"/>
                  </a:ext>
                </a:extLst>
              </a:tr>
              <a:tr h="464479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1.04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Міжнародний день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птахів</a:t>
                      </a:r>
                      <a:endParaRPr lang="ru-RU" sz="1400" b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 «Крилаті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забави»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природи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1-6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936673"/>
                  </a:ext>
                </a:extLst>
              </a:tr>
              <a:tr h="708191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2.04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Міжнародний день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дитячої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книги</a:t>
                      </a:r>
                    </a:p>
                    <a:p>
                      <a:r>
                        <a:rPr lang="uk-UA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Квест</a:t>
                      </a: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«Шерлок </a:t>
                      </a:r>
                      <a:r>
                        <a:rPr lang="uk-UA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вбібліотеці</a:t>
                      </a: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особистості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1-6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-організатор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591763"/>
                  </a:ext>
                </a:extLst>
              </a:tr>
              <a:tr h="543636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2.04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Виставка дитячої літератури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особистості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689742"/>
                  </a:ext>
                </a:extLst>
              </a:tr>
              <a:tr h="741983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4.04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Міжнародний день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освіти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</a:t>
                      </a:r>
                      <a:r>
                        <a:rPr lang="en-US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питаннях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мінної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небезпеки</a:t>
                      </a:r>
                      <a:endParaRPr lang="ru-RU" sz="1400" b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uk-UA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Уроки</a:t>
                      </a: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безпеки з песиком Патроном»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Охорона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життя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Здоров’я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учнів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1-6 класи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Педагог-організатор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13225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57098" y="0"/>
            <a:ext cx="2702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КВІТЕНЬ</a:t>
            </a:r>
            <a:endParaRPr lang="en-US" sz="2000" b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0254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104485"/>
              </p:ext>
            </p:extLst>
          </p:nvPr>
        </p:nvGraphicFramePr>
        <p:xfrm>
          <a:off x="213813" y="0"/>
          <a:ext cx="8780064" cy="6800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723331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2620371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2374710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184324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463344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932318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4.04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безпеки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«Просто та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безпечно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Охорона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життя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Здоров’я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учнів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294403"/>
                  </a:ext>
                </a:extLst>
              </a:tr>
              <a:tr h="721795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4.04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Міжнародний день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Інтернету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Веб-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квест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«Стежками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Інтернету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особистості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–організатор, </a:t>
                      </a:r>
                      <a:r>
                        <a:rPr lang="uk-UA" sz="1400" b="0" i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іфнорматик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14803"/>
                  </a:ext>
                </a:extLst>
              </a:tr>
              <a:tr h="591171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Кві-тень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Акція «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Квітуй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моя земле».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Підготовка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земельних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ділянок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для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квітів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Насадження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квітників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635479"/>
                  </a:ext>
                </a:extLst>
              </a:tr>
              <a:tr h="625801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Кві-тень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Трудовий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десант «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Землі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зелену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вулицю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692911"/>
                  </a:ext>
                </a:extLst>
              </a:tr>
              <a:tr h="932318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5.04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квітня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Всесвітній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день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мультфільму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uk-UA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Перегляж</a:t>
                      </a: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улюблених мультфільмів на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перерві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особистості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64790"/>
                  </a:ext>
                </a:extLst>
              </a:tr>
              <a:tr h="721795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8.04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квітня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Всесвітній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день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здоров'я</a:t>
                      </a:r>
                      <a:endParaRPr lang="ru-RU" sz="1400" b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Квест-гра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«В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подорож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секретами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здоров'я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Охорона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життя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Здоров’я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учнів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–організатор,</a:t>
                      </a:r>
                      <a:r>
                        <a:rPr lang="uk-UA" sz="1400" b="0" i="0" u="non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ЗДВР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844821"/>
                  </a:ext>
                </a:extLst>
              </a:tr>
              <a:tr h="721795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8.04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Спортивний десант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«Вперед за </a:t>
                      </a:r>
                      <a:r>
                        <a:rPr lang="uk-UA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ям»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Охорона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життя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Здоров’я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учнів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–організатор, вчитель </a:t>
                      </a:r>
                      <a:r>
                        <a:rPr lang="uk-UA" sz="1400" b="0" i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фіз.культури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64084"/>
                  </a:ext>
                </a:extLst>
              </a:tr>
              <a:tr h="721795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8.04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квітня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В</a:t>
                      </a:r>
                      <a:r>
                        <a:rPr lang="en-US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есвітній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день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авіації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космонавтики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Квест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Поринь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Всесвіт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особистості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1221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35112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146653"/>
              </p:ext>
            </p:extLst>
          </p:nvPr>
        </p:nvGraphicFramePr>
        <p:xfrm>
          <a:off x="213813" y="0"/>
          <a:ext cx="8780064" cy="6802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723331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2688609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2306472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184324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463344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932318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17.04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пожежної</a:t>
                      </a: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охорони</a:t>
                      </a:r>
                      <a:endParaRPr lang="ru-RU" sz="1400" b="1" u="sng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Квест</a:t>
                      </a: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«Рятівники»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Охорона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життя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Здоров’я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учнів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294403"/>
                  </a:ext>
                </a:extLst>
              </a:tr>
              <a:tr h="721795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18.04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пам'ятників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історії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</a:t>
                      </a:r>
                      <a:r>
                        <a:rPr lang="en-US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культури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Віртуальна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подорож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визначними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місцями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ru-RU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вікторина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історичних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надбань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краю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14803"/>
                  </a:ext>
                </a:extLst>
              </a:tr>
              <a:tr h="591171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18.04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Міжнародний день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піци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Майстер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Піца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правильного </a:t>
                      </a:r>
                      <a:r>
                        <a:rPr lang="ru-RU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харчування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Охорона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життя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Здоров’я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учнів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635479"/>
                  </a:ext>
                </a:extLst>
              </a:tr>
              <a:tr h="625801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19.04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квітня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— День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довкілля</a:t>
                      </a:r>
                      <a:endParaRPr lang="ru-RU" sz="1400" b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Трудовий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десант «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Чисте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шкільне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подвір’я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692911"/>
                  </a:ext>
                </a:extLst>
              </a:tr>
              <a:tr h="932318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22.04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Всесвітній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день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Землі</a:t>
                      </a:r>
                      <a:endParaRPr lang="ru-RU" sz="1400" b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«Я друг Землі»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64790"/>
                  </a:ext>
                </a:extLst>
              </a:tr>
              <a:tr h="721795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26.04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Міжнародний день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пам'яті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</a:t>
                      </a:r>
                      <a:r>
                        <a:rPr lang="en-US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ртв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радіаційних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аварій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катастроф</a:t>
                      </a:r>
                      <a:b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Міжнародний день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пам’яті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Чорнобиля</a:t>
                      </a:r>
                      <a:endParaRPr lang="ru-RU" sz="1400" b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Загальношкільна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лінійка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–організатор,</a:t>
                      </a:r>
                      <a:r>
                        <a:rPr lang="uk-UA" sz="1400" b="0" i="0" u="non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ЗДВР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844821"/>
                  </a:ext>
                </a:extLst>
              </a:tr>
              <a:tr h="721795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26.04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Перегляд та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обговорення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відеофільму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Виховний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захід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Чорнобиль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— горе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її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незагоєна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рана»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64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846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91276"/>
              </p:ext>
            </p:extLst>
          </p:nvPr>
        </p:nvGraphicFramePr>
        <p:xfrm>
          <a:off x="177421" y="109182"/>
          <a:ext cx="8787481" cy="6639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01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588534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2838733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078173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117440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439524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8.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8.09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1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День грамотності </a:t>
                      </a:r>
                      <a:br>
                        <a:rPr lang="uk-UA" sz="1400" b="1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Захід «Маленькі </a:t>
                      </a:r>
                      <a:r>
                        <a:rPr lang="uk-UA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грамотіії</a:t>
                      </a:r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</a:p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Захід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uk-UA" sz="1400" b="0" baseline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Тінейджерська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грамотність»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себе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-5 класи</a:t>
                      </a:r>
                      <a:b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6-11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-організатор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09801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9.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11.09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9.09 День краси</a:t>
                      </a: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/>
                      </a:r>
                      <a:b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Захід «Найгарніші українки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особистості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5- 7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-організатор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3527615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10.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11.09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9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вересня</a:t>
                      </a: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  - День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українського</a:t>
                      </a: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кіно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/>
                      </a:r>
                      <a:b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Відеолекторій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українських фільмів «Міст 2022», «Воїни України 2022»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суспільства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7-11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-організатор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14803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11.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15.09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Міжнародний </a:t>
                      </a:r>
                      <a:r>
                        <a:rPr kumimoji="0" lang="en-US" altLang="en-US" sz="1400" b="1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день</a:t>
                      </a:r>
                      <a:r>
                        <a:rPr kumimoji="0" lang="en-US" alt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kumimoji="0" lang="en-US" altLang="en-US" sz="1400" b="1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демократії</a:t>
                      </a:r>
                      <a:endParaRPr kumimoji="0" lang="en-US" altLang="en-US" sz="14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Інформаційний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урок «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Значення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демократії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для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сучасного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людства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8-11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-організатор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635479"/>
                  </a:ext>
                </a:extLst>
              </a:tr>
              <a:tr h="969901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12.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21.09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u="sng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Міжнародний </a:t>
                      </a:r>
                      <a:r>
                        <a:rPr lang="uk-UA" sz="1400" b="1" u="sng" kern="1200" baseline="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uk-UA" sz="1400" b="1" u="sng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День Миру</a:t>
                      </a:r>
                      <a:br>
                        <a:rPr lang="uk-UA" sz="1400" b="1" u="sng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</a:br>
                      <a:r>
                        <a:rPr lang="uk-UA" sz="1400" b="0" u="none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Захід</a:t>
                      </a:r>
                      <a:r>
                        <a:rPr lang="uk-UA" sz="1400" b="0" u="none" kern="1200" baseline="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«Україна варта миру»</a:t>
                      </a:r>
                      <a:endParaRPr lang="en-US" sz="1400" b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-організатор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692911"/>
                  </a:ext>
                </a:extLst>
              </a:tr>
              <a:tr h="440417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13.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21.09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Флешмоб</a:t>
                      </a: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«Діти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проти війни»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-організатор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689742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14.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21.09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Виставка малюнків «Мир очима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дітей»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1-5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вчитель ОТМ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351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8462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896885"/>
              </p:ext>
            </p:extLst>
          </p:nvPr>
        </p:nvGraphicFramePr>
        <p:xfrm>
          <a:off x="213813" y="122830"/>
          <a:ext cx="8780064" cy="4059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723331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2688609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2306472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184324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463344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932318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29.04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Флешмоб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Краще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всіх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Міжнародного</a:t>
                      </a: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дня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танцю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особистості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294403"/>
                  </a:ext>
                </a:extLst>
              </a:tr>
              <a:tr h="721795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29.04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квітня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Всесвітній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день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охорони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праці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Квест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«У </a:t>
                      </a:r>
                      <a:r>
                        <a:rPr lang="ru-RU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світі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професій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особистості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14803"/>
                  </a:ext>
                </a:extLst>
              </a:tr>
              <a:tr h="591171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29.04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Міжнароднийдень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настільних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ігор</a:t>
                      </a:r>
                      <a:endParaRPr lang="ru-RU" sz="1400" b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0" u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Ігри</a:t>
                      </a:r>
                      <a:r>
                        <a:rPr lang="ru-RU" sz="1400" b="0" u="non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1400" b="0" u="none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перерві</a:t>
                      </a:r>
                      <a:endParaRPr lang="en-US" sz="1400" b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особистості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635479"/>
                  </a:ext>
                </a:extLst>
              </a:tr>
              <a:tr h="625801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29.04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Всесвітній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день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бажань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u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Запис</a:t>
                      </a:r>
                      <a:r>
                        <a:rPr lang="ru-RU" sz="1400" b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відео</a:t>
                      </a:r>
                      <a:r>
                        <a:rPr lang="ru-RU" sz="1400" b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b="0" u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Бажання</a:t>
                      </a:r>
                      <a:r>
                        <a:rPr lang="ru-RU" sz="1400" b="0" u="non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u="none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українських</a:t>
                      </a:r>
                      <a:r>
                        <a:rPr lang="ru-RU" sz="1400" b="0" u="non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u="none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дітей</a:t>
                      </a:r>
                      <a:r>
                        <a:rPr lang="ru-RU" sz="1400" b="0" u="non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b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особистості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692911"/>
                  </a:ext>
                </a:extLst>
              </a:tr>
              <a:tr h="932318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Кві-тень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Поповнення сайту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школи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новинами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64790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70357" l="0" r="59449">
                        <a14:foregroundMark x1="20079" y1="36429" x2="17323" y2="32857"/>
                        <a14:foregroundMark x1="17323" y1="27143" x2="18110" y2="27857"/>
                        <a14:foregroundMark x1="19685" y1="28571" x2="18504" y2="26786"/>
                        <a14:foregroundMark x1="17717" y1="25000" x2="19685" y2="22500"/>
                        <a14:foregroundMark x1="4724" y1="26071" x2="9843" y2="26071"/>
                        <a14:foregroundMark x1="9843" y1="19286" x2="12992" y2="17143"/>
                        <a14:foregroundMark x1="9055" y1="52500" x2="9055" y2="45000"/>
                        <a14:foregroundMark x1="14567" y1="39643" x2="25197" y2="40714"/>
                        <a14:foregroundMark x1="29134" y1="33929" x2="20472" y2="52143"/>
                        <a14:foregroundMark x1="32677" y1="26071" x2="24803" y2="55000"/>
                        <a14:foregroundMark x1="5512" y1="31071" x2="17323" y2="53571"/>
                        <a14:foregroundMark x1="7087" y1="21429" x2="13780" y2="21071"/>
                        <a14:foregroundMark x1="8268" y1="19643" x2="5118" y2="28929"/>
                        <a14:foregroundMark x1="16929" y1="18214" x2="21260" y2="23929"/>
                        <a14:foregroundMark x1="6299" y1="57500" x2="4724" y2="46429"/>
                        <a14:foregroundMark x1="24409" y1="59643" x2="24803" y2="53571"/>
                        <a14:foregroundMark x1="1575" y1="27143" x2="2362" y2="428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03845" y="2988860"/>
            <a:ext cx="5744022" cy="633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271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831957"/>
              </p:ext>
            </p:extLst>
          </p:nvPr>
        </p:nvGraphicFramePr>
        <p:xfrm>
          <a:off x="122831" y="400110"/>
          <a:ext cx="8884690" cy="6512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917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662898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3094399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2194982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215314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298180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527938"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№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ДАТА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ЗМІСТ ДІЯЛЬНОСТІ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НАПРЯМ ВИХОВНОЇ РОБОТИ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ВІКОВА КАТЕГОРІЯ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ВІДПОВІ-ДАЛЬНИЙ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215372"/>
                  </a:ext>
                </a:extLst>
              </a:tr>
              <a:tr h="477671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3.05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травня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Міжнародний день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пожежника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Урок-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Юні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пожежники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Охорона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життя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Здоров’я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учнів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1-6 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14803"/>
                  </a:ext>
                </a:extLst>
              </a:tr>
              <a:tr h="501635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6.05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травня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Міжнародний день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боротьби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права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інвалідів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Благодійнійна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акція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Серце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серця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Ціннісне ставлення до людини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</a:t>
                      </a:r>
                      <a:r>
                        <a:rPr lang="uk-UA" sz="14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-організатор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635479"/>
                  </a:ext>
                </a:extLst>
              </a:tr>
              <a:tr h="481311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6.05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 «Відкрий серце для добра»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Ціннісне ставлення до людини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692911"/>
                  </a:ext>
                </a:extLst>
              </a:tr>
              <a:tr h="464479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6.05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травня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Православний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Великдень</a:t>
                      </a:r>
                      <a:endParaRPr lang="uk-UA" sz="1400" b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Творчий захід «Великдень – величне свято українців»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особистості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936673"/>
                  </a:ext>
                </a:extLst>
              </a:tr>
              <a:tr h="708191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6.05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Виставка малюнків та крашанок до Великодня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особистості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1-6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-організатор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591763"/>
                  </a:ext>
                </a:extLst>
              </a:tr>
              <a:tr h="543636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8.05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8 - 9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травня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Дні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пам'яті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</a:t>
                      </a:r>
                      <a:r>
                        <a:rPr lang="en-US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примирення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присвячені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пам'ят</a:t>
                      </a:r>
                      <a:r>
                        <a:rPr lang="en-US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жертв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Другої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Світової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війни</a:t>
                      </a:r>
                      <a:r>
                        <a:rPr lang="uk-UA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uk-UA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травня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Державні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День Перемоги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Захід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Їх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обпалювала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полум’ям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війна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суспільства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–організатор, ЗДВР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689742"/>
                  </a:ext>
                </a:extLst>
              </a:tr>
              <a:tr h="741983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8.05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Запис відео «</a:t>
                      </a:r>
                      <a:r>
                        <a:rPr lang="uk-UA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Розквітли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маки, розпустились прапори..»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суспільства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 класи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Педагог-організатор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13225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57098" y="0"/>
            <a:ext cx="2702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ТРАВЕНЬ</a:t>
            </a:r>
            <a:endParaRPr lang="en-US" sz="2000" b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5488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989019"/>
              </p:ext>
            </p:extLst>
          </p:nvPr>
        </p:nvGraphicFramePr>
        <p:xfrm>
          <a:off x="200165" y="109182"/>
          <a:ext cx="8780064" cy="6457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696036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2647666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2374710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184324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463344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932318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9.05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</a:t>
                      </a:r>
                      <a:r>
                        <a:rPr lang="ru-RU" sz="140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Європи</a:t>
                      </a:r>
                      <a:r>
                        <a:rPr lang="ru-RU" sz="140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Гра-квест</a:t>
                      </a: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 Галопом по </a:t>
                      </a:r>
                      <a:r>
                        <a:rPr lang="ru-RU" sz="14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Європі</a:t>
                      </a: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суспільства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–організатор, ЗДВР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294403"/>
                  </a:ext>
                </a:extLst>
              </a:tr>
              <a:tr h="721795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9.05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Віртуальні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екскурсії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Подорожуємо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Європою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суспільства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14803"/>
                  </a:ext>
                </a:extLst>
              </a:tr>
              <a:tr h="591171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9.05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Створення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ознайомчої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тематичної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відео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презентації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Дня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Європи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«День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Європи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-день миру та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єдності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Європі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суспільства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635479"/>
                  </a:ext>
                </a:extLst>
              </a:tr>
              <a:tr h="625801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10.05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травня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День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матері</a:t>
                      </a:r>
                      <a:endParaRPr lang="ru-RU" sz="1400" b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Захід 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«Свято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Матері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свято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народження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Життя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родини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–організатор, ЗДВР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692911"/>
                  </a:ext>
                </a:extLst>
              </a:tr>
              <a:tr h="932318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10.05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Відео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привітання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«У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кожної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дитини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матінка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єдина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родини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64790"/>
                  </a:ext>
                </a:extLst>
              </a:tr>
              <a:tr h="721795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10.05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Майстер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«Дерево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любові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родини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–організатор,</a:t>
                      </a:r>
                      <a:r>
                        <a:rPr lang="uk-UA" sz="1400" b="0" i="0" u="non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ЗДВР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844821"/>
                  </a:ext>
                </a:extLst>
              </a:tr>
              <a:tr h="721795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14.05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Всесвітній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день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мігруючих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птахів</a:t>
                      </a:r>
                      <a:endParaRPr lang="ru-RU" sz="1400" b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Урок-гра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«Все про крилатих»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1-6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64084"/>
                  </a:ext>
                </a:extLst>
              </a:tr>
              <a:tr h="721795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15.05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Міжнародний день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сімей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Зустріч-гостина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Світ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батьків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світ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дітей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родини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1221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93972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872314"/>
              </p:ext>
            </p:extLst>
          </p:nvPr>
        </p:nvGraphicFramePr>
        <p:xfrm>
          <a:off x="172870" y="122830"/>
          <a:ext cx="8780064" cy="6388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723331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2688609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2306472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184324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463344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932318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15.05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Відеолекторій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FAMELY FEST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родини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294403"/>
                  </a:ext>
                </a:extLst>
              </a:tr>
              <a:tr h="721795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17.05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народження</a:t>
                      </a: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Інтернету</a:t>
                      </a:r>
                      <a:endParaRPr lang="ru-RU" sz="1400" b="1" u="sng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Квест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гра «На святкування до Інтернету»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особистості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14803"/>
                  </a:ext>
                </a:extLst>
              </a:tr>
              <a:tr h="591171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17.05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травня</a:t>
                      </a: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Міжнародний день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музеїв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Інтерактивний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дайджест «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Святиня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української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історії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історичних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надбань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635479"/>
                  </a:ext>
                </a:extLst>
              </a:tr>
              <a:tr h="625801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20.05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травня</a:t>
                      </a: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День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української</a:t>
                      </a: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вишиванки</a:t>
                      </a:r>
                      <a:endParaRPr lang="ru-RU" sz="1400" b="1" u="sng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Весняний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хоровод «Сорочку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вишила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мені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історичних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надбань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692911"/>
                  </a:ext>
                </a:extLst>
              </a:tr>
              <a:tr h="932318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20.05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Фотоконкурс «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Найкраще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фото у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вишиванці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історичних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надбань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64790"/>
                  </a:ext>
                </a:extLst>
              </a:tr>
              <a:tr h="721795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20.05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Парад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вишиванок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«У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рідному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краю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цвітуть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вишиванки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історичних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надбань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–організатор,</a:t>
                      </a:r>
                      <a:r>
                        <a:rPr lang="uk-UA" sz="1400" b="0" i="0" u="non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ЗДВР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844821"/>
                  </a:ext>
                </a:extLst>
              </a:tr>
              <a:tr h="721795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20.05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Акція </a:t>
                      </a:r>
                      <a:r>
                        <a:rPr lang="ru-RU" sz="14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Вишиванку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одягаємо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Україну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прославляємо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історичних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надбань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–організатор, </a:t>
                      </a:r>
                      <a:r>
                        <a:rPr lang="uk-UA" sz="1400" b="0" i="0" u="non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ЗДВР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64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80552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815345"/>
              </p:ext>
            </p:extLst>
          </p:nvPr>
        </p:nvGraphicFramePr>
        <p:xfrm>
          <a:off x="172870" y="122830"/>
          <a:ext cx="8780064" cy="6673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723331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2688609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2306472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184324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463344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932318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23.05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Свято </a:t>
                      </a:r>
                      <a:r>
                        <a:rPr lang="ru-RU" sz="140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Героїв</a:t>
                      </a:r>
                      <a:endParaRPr lang="ru-RU" sz="1400" u="sng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Захід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«Вони герої незламної країни»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суспільства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294403"/>
                  </a:ext>
                </a:extLst>
              </a:tr>
              <a:tr h="721795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17.05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Інформаційний дайджест «Герої минулого і сьогодення»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суспільства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14803"/>
                  </a:ext>
                </a:extLst>
              </a:tr>
              <a:tr h="591171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17.05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Благодійний концерт +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акція «Разом до перемоги»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суспільства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–організатор, </a:t>
                      </a:r>
                      <a:r>
                        <a:rPr lang="uk-UA" sz="1400" b="0" i="0" u="non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ЗДВР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635479"/>
                  </a:ext>
                </a:extLst>
              </a:tr>
              <a:tr h="625801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20.05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Година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історичної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пам’яті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Жертви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політичних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репресій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 до </a:t>
                      </a: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Дня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пам’яті</a:t>
                      </a: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жертв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політичних</a:t>
                      </a: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репресій</a:t>
                      </a: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19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травня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суспільства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692911"/>
                  </a:ext>
                </a:extLst>
              </a:tr>
              <a:tr h="932318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20.05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Свято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Останнього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Дзвоника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Тінейджери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1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канікулах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особистості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b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uk-UA" sz="1400" b="0" i="0" u="non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ЗДВР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64790"/>
                  </a:ext>
                </a:extLst>
              </a:tr>
              <a:tr h="721795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20.05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Збір учнівського самоврядування «Поговоримо про підсумки»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особистості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–організатор,</a:t>
                      </a:r>
                      <a:r>
                        <a:rPr lang="uk-UA" sz="1400" b="0" i="0" u="non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ЗДВР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844821"/>
                  </a:ext>
                </a:extLst>
              </a:tr>
              <a:tr h="721795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</a:t>
                      </a: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вень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Поповнення сайту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школи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новинами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64084"/>
                  </a:ext>
                </a:extLst>
              </a:tr>
              <a:tr h="721795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Випускні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вечори та прощання з Букварем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–організатор,</a:t>
                      </a:r>
                      <a:r>
                        <a:rPr lang="uk-UA" sz="1400" b="0" i="0" u="non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ЗДВР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513681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118" b="97125" l="46326" r="99042">
                        <a14:foregroundMark x1="88658" y1="63259" x2="90096" y2="654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9166" y="1777620"/>
            <a:ext cx="5779116" cy="577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996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721838"/>
              </p:ext>
            </p:extLst>
          </p:nvPr>
        </p:nvGraphicFramePr>
        <p:xfrm>
          <a:off x="157542" y="115257"/>
          <a:ext cx="8780064" cy="597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643125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2975212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2415653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064526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267564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15.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21.09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Урок «Крокуємо до МИРУ»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</a:t>
                      </a:r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кл.керівники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646090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16.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22.09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Посвята у старшокласники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Сприяння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творчому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розвитку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особистості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9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-організатор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3353765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17.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22.09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День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партизанської</a:t>
                      </a: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слави</a:t>
                      </a: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/>
                      </a:r>
                      <a:br>
                        <a:rPr lang="ru-RU" sz="1400" b="1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Година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пам</a:t>
                      </a:r>
                      <a:r>
                        <a:rPr lang="en-US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’</a:t>
                      </a:r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яті «Партизанський фронт»</a:t>
                      </a:r>
                      <a:endParaRPr lang="en-US" sz="1400" b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суспільства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-організатор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388548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18.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27.09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День туризму</a:t>
                      </a:r>
                    </a:p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Віртуальні </a:t>
                      </a:r>
                      <a:r>
                        <a:rPr lang="uk-UA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уроки</a:t>
                      </a: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«Мандруємо Україною»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-організатор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9741243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19.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29.09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30 вересня -</a:t>
                      </a:r>
                      <a:r>
                        <a:rPr kumimoji="0" lang="en-US" alt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Всеукраїнский </a:t>
                      </a:r>
                      <a:r>
                        <a:rPr kumimoji="0" lang="en-US" altLang="en-US" sz="1400" b="1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день</a:t>
                      </a:r>
                      <a:r>
                        <a:rPr kumimoji="0" lang="en-US" alt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kumimoji="0" lang="en-US" altLang="en-US" sz="1400" b="1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бібліотек</a:t>
                      </a:r>
                      <a:endParaRPr kumimoji="0" lang="uk-UA" altLang="en-US" sz="1400" b="1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Екскурсія та </a:t>
                      </a:r>
                      <a:r>
                        <a:rPr kumimoji="0" lang="uk-UA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квест</a:t>
                      </a:r>
                      <a:r>
                        <a:rPr kumimoji="0" lang="uk-UA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«Ніч у бібліотеці»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1-6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бібліотекар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3228912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20.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29.09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Акція «Моя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улюблена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книга»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1-6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бібліотекар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5314194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21.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Вере-сень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Забезпечити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виконання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методичних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рекомендацій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щодо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використання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державної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символіки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в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загальноосвітніх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навчальних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закладах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суспільства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14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5242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135988"/>
              </p:ext>
            </p:extLst>
          </p:nvPr>
        </p:nvGraphicFramePr>
        <p:xfrm>
          <a:off x="157542" y="115257"/>
          <a:ext cx="8780064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643125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2975212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2415653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064526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267564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22.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Вере-сень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Акція «Я —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господар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школи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!» (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озеленення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благоустрій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класних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кімнат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коридорів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упорядкування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шкільного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подвір’я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)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природи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</a:t>
                      </a:r>
                      <a:r>
                        <a:rPr lang="uk-UA" sz="1400" b="1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7635479"/>
                  </a:ext>
                </a:extLst>
              </a:tr>
              <a:tr h="266915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23.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Вере-сень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Акція «Щоденник</a:t>
                      </a:r>
                      <a:r>
                        <a:rPr lang="uk-UA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добрих справ школи». Благодійна акція «Розпочинаємо творити добро» збір допомоги військовим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суспільства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/>
                      </a:r>
                      <a:b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людей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692911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24.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Вере-сень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Засідання самоврядування</a:t>
                      </a:r>
                      <a:r>
                        <a:rPr lang="uk-UA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«Річне планування. Плануй та дій»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особистості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7-11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351261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24.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Вере-сень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Поповнення сайту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школи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новинами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991036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702" y="1971808"/>
            <a:ext cx="6285818" cy="570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236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906606"/>
              </p:ext>
            </p:extLst>
          </p:nvPr>
        </p:nvGraphicFramePr>
        <p:xfrm>
          <a:off x="186518" y="400110"/>
          <a:ext cx="8780064" cy="6502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655092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3261815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1910687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255594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282892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527938"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№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ДАТА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ЗМІСТ ДІЯЛЬНОСТІ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НАПРЯМ ВИХОВНОЇ РОБОТИ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ВІКОВА КАТЕГОРІЯ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ВІДПОВІ-ДАЛЬНИЙ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215372"/>
                  </a:ext>
                </a:extLst>
              </a:tr>
              <a:tr h="708191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2.10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 </a:t>
                      </a:r>
                      <a:r>
                        <a:rPr lang="ru-RU" sz="1400" b="1" u="sng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жовтня</a:t>
                      </a:r>
                      <a:r>
                        <a:rPr lang="ru-RU" sz="1400" b="1" u="sng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- День </a:t>
                      </a:r>
                      <a:r>
                        <a:rPr lang="ru-RU" sz="1400" b="1" u="sng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працівників</a:t>
                      </a:r>
                      <a:r>
                        <a:rPr lang="ru-RU" sz="1400" b="1" u="sng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освіти</a:t>
                      </a:r>
                      <a:r>
                        <a:rPr lang="ru-RU" sz="1400" b="1" u="sng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/>
                      </a:r>
                      <a:br>
                        <a:rPr lang="ru-RU" sz="1400" b="1" u="sng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ru-RU" sz="1400" b="0" u="none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Квест для </a:t>
                      </a:r>
                      <a:r>
                        <a:rPr lang="ru-RU" sz="1400" b="0" u="none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вчителів</a:t>
                      </a:r>
                      <a:r>
                        <a:rPr lang="ru-RU" sz="1400" b="0" u="none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"</a:t>
                      </a:r>
                      <a:r>
                        <a:rPr lang="ru-RU" sz="1400" b="0" u="none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Історія</a:t>
                      </a:r>
                      <a:r>
                        <a:rPr lang="ru-RU" sz="1400" b="0" u="none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захованого</a:t>
                      </a:r>
                      <a:r>
                        <a:rPr lang="ru-RU" sz="1400" b="0" u="none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журналу 7-Б"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7-11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-організатор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14803"/>
                  </a:ext>
                </a:extLst>
              </a:tr>
              <a:tr h="501635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2.10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День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учнівського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самоврядування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Дня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Вчителя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</a:t>
                      </a:r>
                      <a:r>
                        <a:rPr lang="uk-UA" sz="1400" baseline="0" dirty="0">
                          <a:solidFill>
                            <a:schemeClr val="dk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-організатор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635479"/>
                  </a:ext>
                </a:extLst>
              </a:tr>
              <a:tr h="708191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2.10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Конкурс-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виставка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вітальних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листівок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колажів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Дня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працівників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освіти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культури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мистецтва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вчитель</a:t>
                      </a:r>
                      <a:r>
                        <a:rPr lang="uk-UA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ОТМ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692911"/>
                  </a:ext>
                </a:extLst>
              </a:tr>
              <a:tr h="708191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2.10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0" u="sng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Міжнародний</a:t>
                      </a:r>
                      <a:r>
                        <a:rPr lang="ru-RU" sz="1400" b="1" i="0" u="sng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день </a:t>
                      </a:r>
                      <a:r>
                        <a:rPr lang="ru-RU" sz="1400" b="1" i="0" u="sng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лікаря</a:t>
                      </a:r>
                      <a:endParaRPr lang="ru-RU" sz="1400" b="1" i="0" u="sng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Відеозвернення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лікарів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Дякую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лікарю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</a:p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людей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5-8</a:t>
                      </a:r>
                      <a:r>
                        <a:rPr lang="uk-UA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-організатор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936673"/>
                  </a:ext>
                </a:extLst>
              </a:tr>
              <a:tr h="708191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5.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2.10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u="sng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Міжнародний</a:t>
                      </a:r>
                      <a:r>
                        <a:rPr lang="ru-RU" sz="1400" b="1" u="sng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день </a:t>
                      </a:r>
                      <a:r>
                        <a:rPr lang="ru-RU" sz="1400" b="1" u="sng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музики</a:t>
                      </a:r>
                      <a:endParaRPr lang="ru-RU" sz="1400" b="1" u="sng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Хіт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-парад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українських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пісень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b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«З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Україною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в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серці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!»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культури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мистецтва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-організатор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591763"/>
                  </a:ext>
                </a:extLst>
              </a:tr>
              <a:tr h="1327857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6.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3.10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 </a:t>
                      </a:r>
                      <a:r>
                        <a:rPr lang="ru-RU" sz="1400" b="1" u="sng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жовтня</a:t>
                      </a:r>
                      <a:r>
                        <a:rPr lang="ru-RU" sz="1400" b="1" u="sng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- </a:t>
                      </a:r>
                      <a:r>
                        <a:rPr lang="ru-RU" sz="1400" b="1" u="sng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Міжнародний</a:t>
                      </a:r>
                      <a:r>
                        <a:rPr lang="ru-RU" sz="1400" b="1" u="sng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день </a:t>
                      </a:r>
                      <a:r>
                        <a:rPr lang="ru-RU" sz="1400" b="1" u="sng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літніх</a:t>
                      </a:r>
                      <a:r>
                        <a:rPr lang="ru-RU" sz="1400" b="1" u="sng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людей</a:t>
                      </a:r>
                    </a:p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Акція «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Теплі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долоньки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 для людей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похилого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віку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Проведення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виставки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творчих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робіт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: "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Моєї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бабусі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мого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дідуся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руки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золоті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"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людей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вчитель</a:t>
                      </a:r>
                      <a:r>
                        <a:rPr lang="uk-UA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ОТМ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689742"/>
                  </a:ext>
                </a:extLst>
              </a:tr>
              <a:tr h="914746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7.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3.10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 </a:t>
                      </a:r>
                      <a:r>
                        <a:rPr lang="ru-RU" sz="1400" b="1" u="sng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жовтня</a:t>
                      </a:r>
                      <a:r>
                        <a:rPr lang="ru-RU" sz="1400" b="1" u="sng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- День </a:t>
                      </a:r>
                      <a:r>
                        <a:rPr lang="ru-RU" sz="1400" b="1" u="sng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територіальної</a:t>
                      </a:r>
                      <a:r>
                        <a:rPr lang="ru-RU" sz="1400" b="1" u="sng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оборони </a:t>
                      </a:r>
                      <a:r>
                        <a:rPr lang="ru-RU" sz="1400" b="1" u="sng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України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/>
                      </a:r>
                      <a:b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Урок</a:t>
                      </a:r>
                      <a:r>
                        <a:rPr lang="ru-RU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«Оборона наших </a:t>
                      </a:r>
                      <a:r>
                        <a:rPr lang="ru-RU" sz="1400" baseline="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територій</a:t>
                      </a:r>
                      <a:r>
                        <a:rPr lang="ru-RU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  <a:endParaRPr lang="ru-RU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суспільства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</a:t>
                      </a:r>
                      <a:r>
                        <a:rPr lang="uk-UA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кл.керівники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35126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57098" y="0"/>
            <a:ext cx="2702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ЖОВТЕНЬ</a:t>
            </a:r>
            <a:endParaRPr lang="en-US" sz="2000" b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477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821124"/>
              </p:ext>
            </p:extLst>
          </p:nvPr>
        </p:nvGraphicFramePr>
        <p:xfrm>
          <a:off x="300252" y="109185"/>
          <a:ext cx="8693625" cy="618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908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600025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2838734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2524836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078173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241949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517981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8.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4.10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Всесвітній</a:t>
                      </a: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день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тварин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/>
                      </a:r>
                      <a:b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Всеукраїнський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урок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доброти</a:t>
                      </a:r>
                      <a:endParaRPr lang="en-US" sz="1400" b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природи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1-7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</a:t>
                      </a:r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кл.керівники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063435"/>
                  </a:ext>
                </a:extLst>
              </a:tr>
              <a:tr h="517981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9.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4.10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Фотовиставка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Всесвітнього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захисту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тварин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Наші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улюбленці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природи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1-6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вчитель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ОТМ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14803"/>
                  </a:ext>
                </a:extLst>
              </a:tr>
              <a:tr h="432810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8.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12.10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художника</a:t>
                      </a:r>
                    </a:p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Виставка малюнків «Юні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художники нашої школи»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особистості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1-8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вчитель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ОТМ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635479"/>
                  </a:ext>
                </a:extLst>
              </a:tr>
              <a:tr h="432810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9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12.10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Урок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– </a:t>
                      </a:r>
                      <a:r>
                        <a:rPr lang="ru-RU" sz="1400" b="0" baseline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гра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Всесвітній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день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перелітніх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птахів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природи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1-6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</a:t>
                      </a:r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кл.керівники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5342767"/>
                  </a:ext>
                </a:extLst>
              </a:tr>
              <a:tr h="432810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10.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3.10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u="sng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1 </a:t>
                      </a:r>
                      <a:r>
                        <a:rPr lang="ru-RU" sz="1400" b="1" u="sng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жовтня</a:t>
                      </a:r>
                      <a:r>
                        <a:rPr lang="ru-RU" sz="1400" b="1" u="sng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- День </a:t>
                      </a:r>
                      <a:r>
                        <a:rPr lang="ru-RU" sz="1400" b="1" u="sng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захисника</a:t>
                      </a:r>
                      <a:r>
                        <a:rPr lang="ru-RU" sz="1400" b="1" u="sng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1" u="sng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України</a:t>
                      </a:r>
                      <a:endParaRPr lang="en-US" sz="1400" b="1" u="sng" kern="1200" dirty="0">
                        <a:solidFill>
                          <a:schemeClr val="dk1"/>
                        </a:solidFill>
                        <a:effectLst/>
                        <a:latin typeface="Times New Roman CYR" panose="02020603050405020304" pitchFamily="18" charset="0"/>
                        <a:ea typeface="+mn-ea"/>
                        <a:cs typeface="Times New Roman CYR" panose="02020603050405020304" pitchFamily="18" charset="0"/>
                      </a:endParaRPr>
                    </a:p>
                    <a:p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Благодійна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акція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Спільними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зусиллями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» (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збір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коштів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для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забезпечення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потреб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військовослужбовців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)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Times New Roman CYR" panose="02020603050405020304" pitchFamily="18" charset="0"/>
                        <a:ea typeface="+mn-ea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692911"/>
                  </a:ext>
                </a:extLst>
              </a:tr>
              <a:tr h="432810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11.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3.10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Захід «Джура.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Майбутні захисники України»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7-11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</a:t>
                      </a:r>
                    </a:p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ЗДВР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689742"/>
                  </a:ext>
                </a:extLst>
              </a:tr>
              <a:tr h="432810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12.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13.10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14 жовтня – День козацтва</a:t>
                      </a: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/>
                      </a:r>
                      <a:b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Свято «Козацький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гарт»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1-6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351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334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311480"/>
              </p:ext>
            </p:extLst>
          </p:nvPr>
        </p:nvGraphicFramePr>
        <p:xfrm>
          <a:off x="213813" y="136478"/>
          <a:ext cx="8780064" cy="630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586854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2770495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2033517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511870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463344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526016"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13.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13.10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Урок "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Святковий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квартет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жовтня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" до Дня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українського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козацтва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Покрови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Дня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захисника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створення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УПА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 класи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</a:t>
                      </a:r>
                      <a:r>
                        <a:rPr lang="uk-UA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кл.керівники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167022"/>
                  </a:ext>
                </a:extLst>
              </a:tr>
              <a:tr h="526016"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14.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16.10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15 </a:t>
                      </a:r>
                      <a:r>
                        <a:rPr lang="ru-RU" sz="1400" b="0" i="0" u="none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жовтня</a:t>
                      </a:r>
                      <a:r>
                        <a:rPr lang="ru-RU" sz="1400" b="0" i="0" u="none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- </a:t>
                      </a:r>
                      <a:r>
                        <a:rPr lang="ru-RU" sz="1400" b="0" i="0" u="none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Майстер</a:t>
                      </a:r>
                      <a:r>
                        <a:rPr lang="ru-RU" sz="1400" b="0" i="0" u="none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- </a:t>
                      </a:r>
                      <a:r>
                        <a:rPr lang="ru-RU" sz="1400" b="0" i="0" u="none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клас</a:t>
                      </a:r>
                      <a:r>
                        <a:rPr lang="ru-RU" sz="1400" b="0" i="0" u="none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1" i="0" u="sng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Всесвітнього</a:t>
                      </a:r>
                      <a:r>
                        <a:rPr lang="ru-RU" sz="1400" b="1" i="0" u="sng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дня </a:t>
                      </a:r>
                      <a:r>
                        <a:rPr lang="ru-RU" sz="1400" b="1" i="0" u="sng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миття</a:t>
                      </a:r>
                      <a:r>
                        <a:rPr lang="ru-RU" sz="1400" b="1" i="0" u="sng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рук</a:t>
                      </a:r>
                      <a:endParaRPr lang="en-US" sz="1400" b="1" i="0" u="sng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Охорона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життя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Здоров’я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учнів</a:t>
                      </a:r>
                      <a:endParaRPr lang="ru-RU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1-3 класи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</a:t>
                      </a:r>
                      <a:r>
                        <a:rPr lang="uk-UA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мед.сестра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14803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15.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18.10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Європейський</a:t>
                      </a:r>
                      <a:r>
                        <a:rPr lang="ru-RU" sz="1400" b="1" i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день </a:t>
                      </a:r>
                      <a:r>
                        <a:rPr lang="ru-RU" sz="1400" b="1" i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боротьби</a:t>
                      </a:r>
                      <a:r>
                        <a:rPr lang="ru-RU" sz="1400" b="1" i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з </a:t>
                      </a:r>
                      <a:r>
                        <a:rPr lang="ru-RU" sz="1400" b="1" i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торгівлею</a:t>
                      </a:r>
                      <a:r>
                        <a:rPr lang="ru-RU" sz="1400" b="1" i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людьми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/>
                      </a:r>
                      <a:b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Урок «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Торгівля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людьми. Як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уникнути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зупинити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Охорона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життя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Здоров’я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учнів</a:t>
                      </a:r>
                      <a:endParaRPr lang="ru-RU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8-11 класи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635479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16.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16.10-20.10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Тиждень</a:t>
                      </a:r>
                      <a:r>
                        <a:rPr lang="ru-RU" sz="1400" b="1" i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1" i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знань</a:t>
                      </a:r>
                      <a:r>
                        <a:rPr lang="ru-RU" sz="1400" b="1" i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1" i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пожежної</a:t>
                      </a:r>
                      <a:r>
                        <a:rPr lang="ru-RU" sz="1400" b="1" i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1" i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безпеки</a:t>
                      </a:r>
                      <a:r>
                        <a:rPr lang="ru-RU" sz="1400" b="1" i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(за </a:t>
                      </a:r>
                      <a:r>
                        <a:rPr lang="ru-RU" sz="1400" b="1" i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окремим</a:t>
                      </a:r>
                      <a:r>
                        <a:rPr lang="ru-RU" sz="1400" b="1" i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планом)</a:t>
                      </a:r>
                      <a:endParaRPr lang="en-US" sz="1400" b="1" i="0" u="sng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Охорона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життя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Здоров’я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учнів</a:t>
                      </a:r>
                      <a:endParaRPr lang="ru-RU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 класи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 ЗДВР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692911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17.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24.10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Організації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Об'єднани</a:t>
                      </a:r>
                      <a:r>
                        <a:rPr lang="en-US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Націй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«ООН – партнер </a:t>
                      </a:r>
                      <a:r>
                        <a:rPr lang="ru-RU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</a:p>
                    <a:p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8-11 класи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689742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18.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27.10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День </a:t>
                      </a:r>
                      <a:r>
                        <a:rPr lang="ru-RU" sz="1400" b="1" u="sng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української</a:t>
                      </a:r>
                      <a:r>
                        <a:rPr lang="ru-RU" sz="1400" b="1" u="sng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писемності</a:t>
                      </a:r>
                      <a:r>
                        <a:rPr lang="ru-RU" sz="1400" b="1" u="sng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1" u="sng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мови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/>
                      </a:r>
                      <a:b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Захід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«Битва</a:t>
                      </a:r>
                      <a:r>
                        <a:rPr lang="ru-RU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aseline="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поколінь</a:t>
                      </a:r>
                      <a:r>
                        <a:rPr lang="ru-RU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(</a:t>
                      </a:r>
                      <a:r>
                        <a:rPr lang="ru-RU" sz="1400" baseline="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минуле</a:t>
                      </a:r>
                      <a:r>
                        <a:rPr lang="ru-RU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й </a:t>
                      </a:r>
                      <a:r>
                        <a:rPr lang="ru-RU" sz="1400" baseline="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сьогодення</a:t>
                      </a:r>
                      <a:r>
                        <a:rPr lang="ru-RU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)»</a:t>
                      </a:r>
                      <a:endParaRPr lang="ru-RU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7-11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</a:t>
                      </a:r>
                      <a:b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вчитель </a:t>
                      </a:r>
                      <a:r>
                        <a:rPr lang="uk-UA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укр.мови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171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4175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766314"/>
              </p:ext>
            </p:extLst>
          </p:nvPr>
        </p:nvGraphicFramePr>
        <p:xfrm>
          <a:off x="213813" y="136478"/>
          <a:ext cx="8780064" cy="643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887104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2893326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1610436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511870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463344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439524">
                <a:tc>
                  <a:txBody>
                    <a:bodyPr/>
                    <a:lstStyle/>
                    <a:p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19.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27.10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Гра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«Озброєнні мовою»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1-6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</a:t>
                      </a:r>
                      <a:r>
                        <a:rPr lang="uk-UA" sz="1400" b="0" baseline="0" dirty="0">
                          <a:solidFill>
                            <a:schemeClr val="dk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вчитель </a:t>
                      </a:r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укр.мови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50588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20.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27.10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Зйомка відео «Мова наша зброя»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214393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21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27.10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жовтня</a:t>
                      </a: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День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визволення</a:t>
                      </a: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</a:t>
                      </a:r>
                      <a:r>
                        <a:rPr lang="en-US" sz="1400" b="1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фашистських</a:t>
                      </a: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загарбників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 «У</a:t>
                      </a:r>
                      <a:r>
                        <a:rPr lang="ru-RU" sz="1400" b="0" u="non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u="none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пам</a:t>
                      </a:r>
                      <a:r>
                        <a:rPr lang="en-US" sz="1400" b="0" u="non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lang="uk-UA" sz="1400" b="0" u="non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яті назавжди»</a:t>
                      </a:r>
                      <a:endParaRPr lang="ru-RU" sz="1400" b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 класи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</a:t>
                      </a:r>
                      <a:r>
                        <a:rPr lang="uk-UA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кл.керівники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056093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19.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30.10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Всесвітній</a:t>
                      </a: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день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довкілля</a:t>
                      </a:r>
                      <a:endParaRPr lang="ru-RU" sz="1400" b="1" u="sng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"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Майбутнє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довкілля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в наших руках"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природи</a:t>
                      </a:r>
                      <a:endParaRPr lang="en-US" sz="1400" b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1-7 класи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</a:t>
                      </a:r>
                      <a:r>
                        <a:rPr lang="uk-UA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кл.керівники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244129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20.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27.10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Свято «Маленька міс осені»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Сприяння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творчому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розвитку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особистості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1-6 класи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689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71690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895</TotalTime>
  <Words>5268</Words>
  <Application>Microsoft Office PowerPoint</Application>
  <PresentationFormat>Екран (4:3)</PresentationFormat>
  <Paragraphs>1501</Paragraphs>
  <Slides>34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34</vt:i4>
      </vt:variant>
    </vt:vector>
  </HeadingPairs>
  <TitlesOfParts>
    <vt:vector size="41" baseType="lpstr">
      <vt:lpstr>Arial</vt:lpstr>
      <vt:lpstr>Baskerville Old Face</vt:lpstr>
      <vt:lpstr>Calibri</vt:lpstr>
      <vt:lpstr>Calibri Light</vt:lpstr>
      <vt:lpstr>Times New Roman</vt:lpstr>
      <vt:lpstr>Times New Roman CYR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Admin</cp:lastModifiedBy>
  <cp:revision>75</cp:revision>
  <cp:lastPrinted>2023-08-22T13:18:09Z</cp:lastPrinted>
  <dcterms:created xsi:type="dcterms:W3CDTF">2023-05-30T11:10:06Z</dcterms:created>
  <dcterms:modified xsi:type="dcterms:W3CDTF">2023-08-22T13:18:50Z</dcterms:modified>
</cp:coreProperties>
</file>